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5"/>
  </p:notesMasterIdLst>
  <p:sldIdLst>
    <p:sldId id="281" r:id="rId4"/>
    <p:sldId id="458" r:id="rId6"/>
    <p:sldId id="455" r:id="rId7"/>
    <p:sldId id="1152" r:id="rId8"/>
    <p:sldId id="1153" r:id="rId9"/>
    <p:sldId id="1154" r:id="rId10"/>
    <p:sldId id="1155" r:id="rId11"/>
    <p:sldId id="1172" r:id="rId12"/>
    <p:sldId id="1173" r:id="rId13"/>
    <p:sldId id="1156" r:id="rId14"/>
    <p:sldId id="1157" r:id="rId15"/>
    <p:sldId id="1158" r:id="rId16"/>
    <p:sldId id="1159" r:id="rId17"/>
    <p:sldId id="1160" r:id="rId18"/>
    <p:sldId id="1161" r:id="rId19"/>
    <p:sldId id="1162" r:id="rId20"/>
    <p:sldId id="1163" r:id="rId21"/>
    <p:sldId id="1164" r:id="rId22"/>
    <p:sldId id="1165" r:id="rId23"/>
    <p:sldId id="1166" r:id="rId24"/>
    <p:sldId id="1167" r:id="rId25"/>
    <p:sldId id="1169" r:id="rId26"/>
    <p:sldId id="1170" r:id="rId27"/>
    <p:sldId id="280" r:id="rId28"/>
  </p:sldIdLst>
  <p:sldSz cx="12192635" cy="6858000"/>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521"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大众学生" initials="大"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C284B"/>
    <a:srgbClr val="0F2B51"/>
    <a:srgbClr val="0E2D5C"/>
    <a:srgbClr val="0C294E"/>
    <a:srgbClr val="0E3060"/>
    <a:srgbClr val="154068"/>
    <a:srgbClr val="0D2C54"/>
    <a:srgbClr val="142F55"/>
    <a:srgbClr val="FFF8E2"/>
    <a:srgbClr val="E2E4E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99" d="100"/>
          <a:sy n="99" d="100"/>
        </p:scale>
        <p:origin x="84" y="582"/>
      </p:cViewPr>
      <p:guideLst>
        <p:guide orient="horz" pos="2521"/>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3" Type="http://schemas.openxmlformats.org/officeDocument/2006/relationships/tags" Target="tags/tag154.xml"/><Relationship Id="rId32" Type="http://schemas.openxmlformats.org/officeDocument/2006/relationships/commentAuthors" Target="commentAuthors.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Master" Target="slideMasters/slideMaster2.xml"/><Relationship Id="rId29" Type="http://schemas.openxmlformats.org/officeDocument/2006/relationships/presProps" Target="presProps.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530" y="1143000"/>
            <a:ext cx="548694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4" Type="http://schemas.openxmlformats.org/officeDocument/2006/relationships/tags" Target="../tags/tag2.xml"/><Relationship Id="rId3" Type="http://schemas.openxmlformats.org/officeDocument/2006/relationships/image" Target="../media/image1.jpeg"/><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45.xml"/><Relationship Id="rId4" Type="http://schemas.openxmlformats.org/officeDocument/2006/relationships/tags" Target="../tags/tag44.xml"/><Relationship Id="rId3" Type="http://schemas.openxmlformats.org/officeDocument/2006/relationships/tags" Target="../tags/tag43.xml"/><Relationship Id="rId2" Type="http://schemas.openxmlformats.org/officeDocument/2006/relationships/tags" Target="../tags/tag42.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4" Type="http://schemas.openxmlformats.org/officeDocument/2006/relationships/tags" Target="../tags/tag58.xml"/><Relationship Id="rId3" Type="http://schemas.openxmlformats.org/officeDocument/2006/relationships/image" Target="../media/image1.jpeg"/><Relationship Id="rId2" Type="http://schemas.openxmlformats.org/officeDocument/2006/relationships/tags" Target="../tags/tag57.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5" Type="http://schemas.openxmlformats.org/officeDocument/2006/relationships/tags" Target="../tags/tag60.xml"/><Relationship Id="rId4" Type="http://schemas.openxmlformats.org/officeDocument/2006/relationships/image" Target="../media/image2.png"/><Relationship Id="rId3" Type="http://schemas.openxmlformats.org/officeDocument/2006/relationships/image" Target="../media/image1.jpeg"/><Relationship Id="rId2" Type="http://schemas.openxmlformats.org/officeDocument/2006/relationships/tags" Target="../tags/tag59.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tags" Target="../tags/tag62.xml"/><Relationship Id="rId2" Type="http://schemas.openxmlformats.org/officeDocument/2006/relationships/tags" Target="../tags/tag61.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7" Type="http://schemas.openxmlformats.org/officeDocument/2006/relationships/tags" Target="../tags/tag71.xml"/><Relationship Id="rId6" Type="http://schemas.openxmlformats.org/officeDocument/2006/relationships/tags" Target="../tags/tag70.xml"/><Relationship Id="rId5" Type="http://schemas.openxmlformats.org/officeDocument/2006/relationships/tags" Target="../tags/tag69.xml"/><Relationship Id="rId4" Type="http://schemas.openxmlformats.org/officeDocument/2006/relationships/tags" Target="../tags/tag68.xml"/><Relationship Id="rId3" Type="http://schemas.openxmlformats.org/officeDocument/2006/relationships/tags" Target="../tags/tag67.xml"/><Relationship Id="rId2" Type="http://schemas.openxmlformats.org/officeDocument/2006/relationships/tags" Target="../tags/tag66.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79.xml"/><Relationship Id="rId8" Type="http://schemas.openxmlformats.org/officeDocument/2006/relationships/tags" Target="../tags/tag78.xml"/><Relationship Id="rId7" Type="http://schemas.openxmlformats.org/officeDocument/2006/relationships/tags" Target="../tags/tag77.xml"/><Relationship Id="rId6" Type="http://schemas.openxmlformats.org/officeDocument/2006/relationships/tags" Target="../tags/tag76.xml"/><Relationship Id="rId5" Type="http://schemas.openxmlformats.org/officeDocument/2006/relationships/tags" Target="../tags/tag75.xml"/><Relationship Id="rId4" Type="http://schemas.openxmlformats.org/officeDocument/2006/relationships/tags" Target="../tags/tag74.xml"/><Relationship Id="rId3" Type="http://schemas.openxmlformats.org/officeDocument/2006/relationships/tags" Target="../tags/tag73.xml"/><Relationship Id="rId2" Type="http://schemas.openxmlformats.org/officeDocument/2006/relationships/tags" Target="../tags/tag72.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5" Type="http://schemas.openxmlformats.org/officeDocument/2006/relationships/tags" Target="../tags/tag83.xml"/><Relationship Id="rId4" Type="http://schemas.openxmlformats.org/officeDocument/2006/relationships/tags" Target="../tags/tag82.xml"/><Relationship Id="rId3" Type="http://schemas.openxmlformats.org/officeDocument/2006/relationships/tags" Target="../tags/tag81.xml"/><Relationship Id="rId2" Type="http://schemas.openxmlformats.org/officeDocument/2006/relationships/tags" Target="../tags/tag80.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86.xml"/><Relationship Id="rId3" Type="http://schemas.openxmlformats.org/officeDocument/2006/relationships/tags" Target="../tags/tag85.xml"/><Relationship Id="rId2" Type="http://schemas.openxmlformats.org/officeDocument/2006/relationships/tags" Target="../tags/tag84.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7" Type="http://schemas.openxmlformats.org/officeDocument/2006/relationships/tags" Target="../tags/tag92.xml"/><Relationship Id="rId6" Type="http://schemas.openxmlformats.org/officeDocument/2006/relationships/tags" Target="../tags/tag91.xml"/><Relationship Id="rId5" Type="http://schemas.openxmlformats.org/officeDocument/2006/relationships/tags" Target="../tags/tag90.xml"/><Relationship Id="rId4" Type="http://schemas.openxmlformats.org/officeDocument/2006/relationships/tags" Target="../tags/tag89.xml"/><Relationship Id="rId3" Type="http://schemas.openxmlformats.org/officeDocument/2006/relationships/tags" Target="../tags/tag88.xml"/><Relationship Id="rId2" Type="http://schemas.openxmlformats.org/officeDocument/2006/relationships/tags" Target="../tags/tag87.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5" Type="http://schemas.openxmlformats.org/officeDocument/2006/relationships/tags" Target="../tags/tag4.xml"/><Relationship Id="rId4" Type="http://schemas.openxmlformats.org/officeDocument/2006/relationships/image" Target="../media/image2.png"/><Relationship Id="rId3" Type="http://schemas.openxmlformats.org/officeDocument/2006/relationships/image" Target="../media/image1.jpeg"/><Relationship Id="rId2" Type="http://schemas.openxmlformats.org/officeDocument/2006/relationships/tags" Target="../tags/tag3.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6" Type="http://schemas.openxmlformats.org/officeDocument/2006/relationships/tags" Target="../tags/tag97.xml"/><Relationship Id="rId5" Type="http://schemas.openxmlformats.org/officeDocument/2006/relationships/tags" Target="../tags/tag96.xml"/><Relationship Id="rId4" Type="http://schemas.openxmlformats.org/officeDocument/2006/relationships/tags" Target="../tags/tag95.xml"/><Relationship Id="rId3" Type="http://schemas.openxmlformats.org/officeDocument/2006/relationships/tags" Target="../tags/tag94.xml"/><Relationship Id="rId2" Type="http://schemas.openxmlformats.org/officeDocument/2006/relationships/tags" Target="../tags/tag93.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5" Type="http://schemas.openxmlformats.org/officeDocument/2006/relationships/tags" Target="../tags/tag101.xml"/><Relationship Id="rId4" Type="http://schemas.openxmlformats.org/officeDocument/2006/relationships/tags" Target="../tags/tag100.xml"/><Relationship Id="rId3" Type="http://schemas.openxmlformats.org/officeDocument/2006/relationships/tags" Target="../tags/tag99.xml"/><Relationship Id="rId2" Type="http://schemas.openxmlformats.org/officeDocument/2006/relationships/tags" Target="../tags/tag98.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6" Type="http://schemas.openxmlformats.org/officeDocument/2006/relationships/tags" Target="../tags/tag106.xml"/><Relationship Id="rId5" Type="http://schemas.openxmlformats.org/officeDocument/2006/relationships/tags" Target="../tags/tag105.xml"/><Relationship Id="rId4" Type="http://schemas.openxmlformats.org/officeDocument/2006/relationships/tags" Target="../tags/tag104.xml"/><Relationship Id="rId3" Type="http://schemas.openxmlformats.org/officeDocument/2006/relationships/tags" Target="../tags/tag103.xml"/><Relationship Id="rId2" Type="http://schemas.openxmlformats.org/officeDocument/2006/relationships/tags" Target="../tags/tag102.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9.xml"/><Relationship Id="rId5" Type="http://schemas.openxmlformats.org/officeDocument/2006/relationships/tags" Target="../tags/tag8.xml"/><Relationship Id="rId4" Type="http://schemas.openxmlformats.org/officeDocument/2006/relationships/tags" Target="../tags/tag7.xml"/><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15.xml"/><Relationship Id="rId6" Type="http://schemas.openxmlformats.org/officeDocument/2006/relationships/tags" Target="../tags/tag14.xml"/><Relationship Id="rId5" Type="http://schemas.openxmlformats.org/officeDocument/2006/relationships/tags" Target="../tags/tag13.xml"/><Relationship Id="rId4" Type="http://schemas.openxmlformats.org/officeDocument/2006/relationships/tags" Target="../tags/tag12.xml"/><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3.xml"/><Relationship Id="rId8" Type="http://schemas.openxmlformats.org/officeDocument/2006/relationships/tags" Target="../tags/tag22.xml"/><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27.xml"/><Relationship Id="rId4" Type="http://schemas.openxmlformats.org/officeDocument/2006/relationships/tags" Target="../tags/tag26.xml"/><Relationship Id="rId3" Type="http://schemas.openxmlformats.org/officeDocument/2006/relationships/tags" Target="../tags/tag25.xml"/><Relationship Id="rId2" Type="http://schemas.openxmlformats.org/officeDocument/2006/relationships/tags" Target="../tags/tag24.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0.xml"/><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36.xml"/><Relationship Id="rId6" Type="http://schemas.openxmlformats.org/officeDocument/2006/relationships/tags" Target="../tags/tag35.xml"/><Relationship Id="rId5" Type="http://schemas.openxmlformats.org/officeDocument/2006/relationships/tags" Target="../tags/tag34.xml"/><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grpSp>
        <p:nvGrpSpPr>
          <p:cNvPr id="2" name="组合 1"/>
          <p:cNvGrpSpPr/>
          <p:nvPr userDrawn="1"/>
        </p:nvGrpSpPr>
        <p:grpSpPr>
          <a:xfrm>
            <a:off x="0" y="0"/>
            <a:ext cx="12193270" cy="6858000"/>
            <a:chOff x="0" y="0"/>
            <a:chExt cx="19202" cy="10800"/>
          </a:xfrm>
        </p:grpSpPr>
        <p:pic>
          <p:nvPicPr>
            <p:cNvPr id="8" name="图片 7"/>
            <p:cNvPicPr>
              <a:picLocks noChangeAspect="1"/>
            </p:cNvPicPr>
            <p:nvPr userDrawn="1">
              <p:custDataLst>
                <p:tags r:id="rId2"/>
              </p:custDataLst>
            </p:nvPr>
          </p:nvPicPr>
          <p:blipFill rotWithShape="1">
            <a:blip r:embed="rId3"/>
            <a:srcRect/>
            <a:stretch>
              <a:fillRect/>
            </a:stretch>
          </p:blipFill>
          <p:spPr>
            <a:xfrm>
              <a:off x="0" y="1"/>
              <a:ext cx="19202" cy="10799"/>
            </a:xfrm>
            <a:prstGeom prst="rect">
              <a:avLst/>
            </a:prstGeom>
          </p:spPr>
        </p:pic>
        <p:sp>
          <p:nvSpPr>
            <p:cNvPr id="9" name="矩形 8"/>
            <p:cNvSpPr/>
            <p:nvPr userDrawn="1">
              <p:custDataLst>
                <p:tags r:id="rId4"/>
              </p:custDataLst>
            </p:nvPr>
          </p:nvSpPr>
          <p:spPr>
            <a:xfrm>
              <a:off x="0" y="0"/>
              <a:ext cx="19202" cy="10800"/>
            </a:xfrm>
            <a:prstGeom prst="rect">
              <a:avLst/>
            </a:prstGeom>
            <a:solidFill>
              <a:srgbClr val="0E2D52">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cs typeface="+mn-ea"/>
                <a:sym typeface="+mn-lt"/>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60" y="774040"/>
            <a:ext cx="10973880" cy="5483082"/>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918" y="2484128"/>
            <a:ext cx="9800165" cy="1018853"/>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918" y="3560583"/>
            <a:ext cx="9800165" cy="471624"/>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grpSp>
        <p:nvGrpSpPr>
          <p:cNvPr id="7" name="组合 6"/>
          <p:cNvGrpSpPr/>
          <p:nvPr userDrawn="1"/>
        </p:nvGrpSpPr>
        <p:grpSpPr>
          <a:xfrm>
            <a:off x="0" y="0"/>
            <a:ext cx="12193201" cy="6858000"/>
            <a:chOff x="0" y="205"/>
            <a:chExt cx="14400" cy="8101"/>
          </a:xfrm>
        </p:grpSpPr>
        <p:pic>
          <p:nvPicPr>
            <p:cNvPr id="8" name="图片 7"/>
            <p:cNvPicPr>
              <a:picLocks noChangeAspect="1"/>
            </p:cNvPicPr>
            <p:nvPr>
              <p:custDataLst>
                <p:tags r:id="rId2"/>
              </p:custDataLst>
            </p:nvPr>
          </p:nvPicPr>
          <p:blipFill rotWithShape="1">
            <a:blip r:embed="rId3"/>
            <a:srcRect/>
            <a:stretch>
              <a:fillRect/>
            </a:stretch>
          </p:blipFill>
          <p:spPr>
            <a:xfrm>
              <a:off x="0" y="206"/>
              <a:ext cx="14400" cy="8100"/>
            </a:xfrm>
            <a:prstGeom prst="rect">
              <a:avLst/>
            </a:prstGeom>
          </p:spPr>
        </p:pic>
        <p:sp>
          <p:nvSpPr>
            <p:cNvPr id="9" name="矩形 8"/>
            <p:cNvSpPr/>
            <p:nvPr>
              <p:custDataLst>
                <p:tags r:id="rId4"/>
              </p:custDataLst>
            </p:nvPr>
          </p:nvSpPr>
          <p:spPr>
            <a:xfrm>
              <a:off x="0" y="205"/>
              <a:ext cx="14400" cy="8101"/>
            </a:xfrm>
            <a:prstGeom prst="rect">
              <a:avLst/>
            </a:prstGeom>
            <a:solidFill>
              <a:srgbClr val="0E2D52">
                <a:alpha val="86667"/>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cs typeface="+mn-ea"/>
                <a:sym typeface="+mn-lt"/>
              </a:endParaRPr>
            </a:p>
          </p:txBody>
        </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8" name="图片 7"/>
          <p:cNvPicPr>
            <a:picLocks noChangeAspect="1"/>
          </p:cNvPicPr>
          <p:nvPr userDrawn="1">
            <p:custDataLst>
              <p:tags r:id="rId2"/>
            </p:custDataLst>
          </p:nvPr>
        </p:nvPicPr>
        <p:blipFill rotWithShape="1">
          <a:blip r:embed="rId3"/>
          <a:srcRect/>
          <a:stretch>
            <a:fillRect/>
          </a:stretch>
        </p:blipFill>
        <p:spPr>
          <a:xfrm>
            <a:off x="0" y="847"/>
            <a:ext cx="12193201" cy="6857153"/>
          </a:xfrm>
          <a:prstGeom prst="rect">
            <a:avLst/>
          </a:prstGeom>
        </p:spPr>
      </p:pic>
      <p:pic>
        <p:nvPicPr>
          <p:cNvPr id="14" name="图片 13" descr="图层 0"/>
          <p:cNvPicPr>
            <a:picLocks noChangeAspect="1"/>
          </p:cNvPicPr>
          <p:nvPr userDrawn="1"/>
        </p:nvPicPr>
        <p:blipFill>
          <a:blip r:embed="rId4">
            <a:alphaModFix amt="85000"/>
          </a:blip>
          <a:srcRect r="13355"/>
          <a:stretch>
            <a:fillRect/>
          </a:stretch>
        </p:blipFill>
        <p:spPr>
          <a:xfrm>
            <a:off x="1876398" y="847"/>
            <a:ext cx="10316802" cy="6857153"/>
          </a:xfrm>
          <a:prstGeom prst="rect">
            <a:avLst/>
          </a:prstGeom>
        </p:spPr>
      </p:pic>
      <p:sp>
        <p:nvSpPr>
          <p:cNvPr id="9" name="矩形 8"/>
          <p:cNvSpPr/>
          <p:nvPr userDrawn="1">
            <p:custDataLst>
              <p:tags r:id="rId5"/>
            </p:custDataLst>
          </p:nvPr>
        </p:nvSpPr>
        <p:spPr>
          <a:xfrm>
            <a:off x="0" y="0"/>
            <a:ext cx="12193201" cy="6858000"/>
          </a:xfrm>
          <a:prstGeom prst="rect">
            <a:avLst/>
          </a:prstGeom>
          <a:gradFill>
            <a:gsLst>
              <a:gs pos="82000">
                <a:srgbClr val="0E2D52">
                  <a:alpha val="45000"/>
                </a:srgbClr>
              </a:gs>
              <a:gs pos="47000">
                <a:srgbClr val="0E2D52">
                  <a:alpha val="85000"/>
                </a:srgbClr>
              </a:gs>
              <a:gs pos="0">
                <a:srgbClr val="0E2D52"/>
              </a:gs>
              <a:gs pos="100000">
                <a:srgbClr val="0E2D52">
                  <a:alpha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cs typeface="+mn-ea"/>
              <a:sym typeface="+mn-lt"/>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996" y="3848598"/>
            <a:ext cx="7769565" cy="76684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996" y="4615438"/>
            <a:ext cx="7769565" cy="867645"/>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835" indent="0">
              <a:buNone/>
              <a:defRPr sz="1600">
                <a:solidFill>
                  <a:schemeClr val="tx1">
                    <a:tint val="75000"/>
                  </a:schemeClr>
                </a:solidFill>
              </a:defRPr>
            </a:lvl7pPr>
            <a:lvl8pPr marL="3201035" indent="0">
              <a:buNone/>
              <a:defRPr sz="1600">
                <a:solidFill>
                  <a:schemeClr val="tx1">
                    <a:tint val="75000"/>
                  </a:schemeClr>
                </a:solidFill>
              </a:defRPr>
            </a:lvl8pPr>
            <a:lvl9pPr marL="3658235"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60" y="608432"/>
            <a:ext cx="10970280" cy="705637"/>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60" y="1501277"/>
            <a:ext cx="5177310" cy="4748644"/>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2231" y="1501277"/>
            <a:ext cx="5177310" cy="4748644"/>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60" y="608432"/>
            <a:ext cx="10970280" cy="705637"/>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60" y="1429274"/>
            <a:ext cx="5342926" cy="38162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835" indent="0">
              <a:buNone/>
              <a:defRPr sz="1600" b="1"/>
            </a:lvl7pPr>
            <a:lvl8pPr marL="3201035" indent="0">
              <a:buNone/>
              <a:defRPr sz="1600" b="1"/>
            </a:lvl8pPr>
            <a:lvl9pPr marL="3658235"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60" y="1854095"/>
            <a:ext cx="5342926" cy="4395827"/>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6365" y="1421802"/>
            <a:ext cx="5342926" cy="38162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835" indent="0">
              <a:buNone/>
              <a:defRPr sz="1600" b="1"/>
            </a:lvl7pPr>
            <a:lvl8pPr marL="3201035" indent="0">
              <a:buNone/>
              <a:defRPr sz="1600" b="1"/>
            </a:lvl8pPr>
            <a:lvl9pPr marL="3658235"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6365" y="1854095"/>
            <a:ext cx="5342926" cy="4395827"/>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60" y="608432"/>
            <a:ext cx="10970280" cy="705637"/>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60" y="1555280"/>
            <a:ext cx="5233593" cy="4608238"/>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1025" y="1555280"/>
            <a:ext cx="5227715" cy="4608238"/>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8" name="图片 7"/>
          <p:cNvPicPr>
            <a:picLocks noChangeAspect="1"/>
          </p:cNvPicPr>
          <p:nvPr userDrawn="1">
            <p:custDataLst>
              <p:tags r:id="rId2"/>
            </p:custDataLst>
          </p:nvPr>
        </p:nvPicPr>
        <p:blipFill rotWithShape="1">
          <a:blip r:embed="rId3"/>
          <a:srcRect/>
          <a:stretch>
            <a:fillRect/>
          </a:stretch>
        </p:blipFill>
        <p:spPr>
          <a:xfrm>
            <a:off x="0" y="847"/>
            <a:ext cx="12193201" cy="6857153"/>
          </a:xfrm>
          <a:prstGeom prst="rect">
            <a:avLst/>
          </a:prstGeom>
        </p:spPr>
      </p:pic>
      <p:pic>
        <p:nvPicPr>
          <p:cNvPr id="14" name="图片 13" descr="图层 0"/>
          <p:cNvPicPr>
            <a:picLocks noChangeAspect="1"/>
          </p:cNvPicPr>
          <p:nvPr userDrawn="1"/>
        </p:nvPicPr>
        <p:blipFill>
          <a:blip r:embed="rId4">
            <a:alphaModFix amt="85000"/>
          </a:blip>
          <a:srcRect r="13355"/>
          <a:stretch>
            <a:fillRect/>
          </a:stretch>
        </p:blipFill>
        <p:spPr>
          <a:xfrm>
            <a:off x="1876398" y="847"/>
            <a:ext cx="10316802" cy="6857153"/>
          </a:xfrm>
          <a:prstGeom prst="rect">
            <a:avLst/>
          </a:prstGeom>
        </p:spPr>
      </p:pic>
      <p:sp>
        <p:nvSpPr>
          <p:cNvPr id="9" name="矩形 8"/>
          <p:cNvSpPr/>
          <p:nvPr userDrawn="1">
            <p:custDataLst>
              <p:tags r:id="rId5"/>
            </p:custDataLst>
          </p:nvPr>
        </p:nvSpPr>
        <p:spPr>
          <a:xfrm>
            <a:off x="0" y="0"/>
            <a:ext cx="12193201" cy="6858000"/>
          </a:xfrm>
          <a:prstGeom prst="rect">
            <a:avLst/>
          </a:prstGeom>
          <a:gradFill>
            <a:gsLst>
              <a:gs pos="82000">
                <a:srgbClr val="0E2D52">
                  <a:alpha val="45000"/>
                </a:srgbClr>
              </a:gs>
              <a:gs pos="47000">
                <a:srgbClr val="0E2D52">
                  <a:alpha val="85000"/>
                </a:srgbClr>
              </a:gs>
              <a:gs pos="0">
                <a:srgbClr val="0E2D52"/>
              </a:gs>
              <a:gs pos="100000">
                <a:srgbClr val="0E2D52">
                  <a:alpha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cs typeface="+mn-ea"/>
              <a:sym typeface="+mn-lt"/>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5808" y="914447"/>
            <a:ext cx="1044103" cy="5029459"/>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90" y="914447"/>
            <a:ext cx="9170103" cy="5029459"/>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60" y="774040"/>
            <a:ext cx="10973880" cy="5483082"/>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918" y="2484128"/>
            <a:ext cx="9800165" cy="1018853"/>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918" y="3560583"/>
            <a:ext cx="9800165" cy="471624"/>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cxnSp>
        <p:nvCxnSpPr>
          <p:cNvPr id="7" name="直接连接符 6"/>
          <p:cNvCxnSpPr/>
          <p:nvPr userDrawn="1"/>
        </p:nvCxnSpPr>
        <p:spPr>
          <a:xfrm>
            <a:off x="1007586" y="833967"/>
            <a:ext cx="10465345"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5123" name="Group 7"/>
          <p:cNvGrpSpPr/>
          <p:nvPr userDrawn="1"/>
        </p:nvGrpSpPr>
        <p:grpSpPr>
          <a:xfrm>
            <a:off x="431822" y="391584"/>
            <a:ext cx="520727" cy="273049"/>
            <a:chOff x="0" y="0"/>
            <a:chExt cx="1041399" cy="549275"/>
          </a:xfrm>
        </p:grpSpPr>
        <p:sp>
          <p:nvSpPr>
            <p:cNvPr id="5124" name="Freeform 16"/>
            <p:cNvSpPr/>
            <p:nvPr/>
          </p:nvSpPr>
          <p:spPr>
            <a:xfrm>
              <a:off x="0" y="0"/>
              <a:ext cx="361950" cy="549275"/>
            </a:xfrm>
            <a:custGeom>
              <a:avLst/>
              <a:gdLst/>
              <a:ahLst/>
              <a:cxnLst>
                <a:cxn ang="0">
                  <a:pos x="3619" y="83113"/>
                </a:cxn>
                <a:cxn ang="0">
                  <a:pos x="86868" y="0"/>
                </a:cxn>
                <a:cxn ang="0">
                  <a:pos x="361950" y="274637"/>
                </a:cxn>
                <a:cxn ang="0">
                  <a:pos x="86868" y="549275"/>
                </a:cxn>
                <a:cxn ang="0">
                  <a:pos x="0" y="462547"/>
                </a:cxn>
                <a:cxn ang="0">
                  <a:pos x="191833" y="271023"/>
                </a:cxn>
                <a:cxn ang="0">
                  <a:pos x="3619" y="83113"/>
                </a:cxn>
              </a:cxnLst>
              <a:pathLst>
                <a:path w="400" h="608">
                  <a:moveTo>
                    <a:pt x="4" y="92"/>
                  </a:moveTo>
                  <a:lnTo>
                    <a:pt x="96" y="0"/>
                  </a:lnTo>
                  <a:lnTo>
                    <a:pt x="400" y="304"/>
                  </a:lnTo>
                  <a:lnTo>
                    <a:pt x="96" y="608"/>
                  </a:lnTo>
                  <a:lnTo>
                    <a:pt x="0" y="512"/>
                  </a:lnTo>
                  <a:lnTo>
                    <a:pt x="212" y="300"/>
                  </a:lnTo>
                  <a:lnTo>
                    <a:pt x="4" y="92"/>
                  </a:lnTo>
                  <a:close/>
                </a:path>
              </a:pathLst>
            </a:custGeom>
            <a:solidFill>
              <a:srgbClr val="005DA2"/>
            </a:solidFill>
            <a:ln w="9525">
              <a:noFill/>
            </a:ln>
          </p:spPr>
          <p:txBody>
            <a:bodyPr/>
            <a:p>
              <a:endParaRPr lang="zh-CN" altLang="en-US" sz="2400"/>
            </a:p>
          </p:txBody>
        </p:sp>
        <p:sp>
          <p:nvSpPr>
            <p:cNvPr id="5125" name="Freeform 17"/>
            <p:cNvSpPr/>
            <p:nvPr/>
          </p:nvSpPr>
          <p:spPr>
            <a:xfrm>
              <a:off x="338137" y="0"/>
              <a:ext cx="360362" cy="549275"/>
            </a:xfrm>
            <a:custGeom>
              <a:avLst/>
              <a:gdLst/>
              <a:ahLst/>
              <a:cxnLst>
                <a:cxn ang="0">
                  <a:pos x="3612" y="83113"/>
                </a:cxn>
                <a:cxn ang="0">
                  <a:pos x="86703" y="0"/>
                </a:cxn>
                <a:cxn ang="0">
                  <a:pos x="360362" y="274637"/>
                </a:cxn>
                <a:cxn ang="0">
                  <a:pos x="86703" y="549275"/>
                </a:cxn>
                <a:cxn ang="0">
                  <a:pos x="0" y="462547"/>
                </a:cxn>
                <a:cxn ang="0">
                  <a:pos x="191470" y="271023"/>
                </a:cxn>
                <a:cxn ang="0">
                  <a:pos x="3612" y="83113"/>
                </a:cxn>
              </a:cxnLst>
              <a:pathLst>
                <a:path w="399" h="608">
                  <a:moveTo>
                    <a:pt x="4" y="92"/>
                  </a:moveTo>
                  <a:lnTo>
                    <a:pt x="96" y="0"/>
                  </a:lnTo>
                  <a:lnTo>
                    <a:pt x="399" y="304"/>
                  </a:lnTo>
                  <a:lnTo>
                    <a:pt x="96" y="608"/>
                  </a:lnTo>
                  <a:lnTo>
                    <a:pt x="0" y="512"/>
                  </a:lnTo>
                  <a:lnTo>
                    <a:pt x="212" y="300"/>
                  </a:lnTo>
                  <a:lnTo>
                    <a:pt x="4" y="92"/>
                  </a:lnTo>
                  <a:close/>
                </a:path>
              </a:pathLst>
            </a:custGeom>
            <a:solidFill>
              <a:srgbClr val="3992DB"/>
            </a:solidFill>
            <a:ln w="9525">
              <a:noFill/>
            </a:ln>
          </p:spPr>
          <p:txBody>
            <a:bodyPr/>
            <a:p>
              <a:endParaRPr lang="zh-CN" altLang="en-US" sz="2400"/>
            </a:p>
          </p:txBody>
        </p:sp>
        <p:sp>
          <p:nvSpPr>
            <p:cNvPr id="5126" name="Freeform 18"/>
            <p:cNvSpPr/>
            <p:nvPr/>
          </p:nvSpPr>
          <p:spPr>
            <a:xfrm>
              <a:off x="681037" y="0"/>
              <a:ext cx="360362" cy="549275"/>
            </a:xfrm>
            <a:custGeom>
              <a:avLst/>
              <a:gdLst/>
              <a:ahLst/>
              <a:cxnLst>
                <a:cxn ang="0">
                  <a:pos x="3612" y="83113"/>
                </a:cxn>
                <a:cxn ang="0">
                  <a:pos x="85800" y="0"/>
                </a:cxn>
                <a:cxn ang="0">
                  <a:pos x="360362" y="274637"/>
                </a:cxn>
                <a:cxn ang="0">
                  <a:pos x="85800" y="549275"/>
                </a:cxn>
                <a:cxn ang="0">
                  <a:pos x="0" y="462547"/>
                </a:cxn>
                <a:cxn ang="0">
                  <a:pos x="191470" y="271023"/>
                </a:cxn>
                <a:cxn ang="0">
                  <a:pos x="3612" y="83113"/>
                </a:cxn>
              </a:cxnLst>
              <a:pathLst>
                <a:path w="399" h="608">
                  <a:moveTo>
                    <a:pt x="4" y="92"/>
                  </a:moveTo>
                  <a:lnTo>
                    <a:pt x="95" y="0"/>
                  </a:lnTo>
                  <a:lnTo>
                    <a:pt x="399" y="304"/>
                  </a:lnTo>
                  <a:lnTo>
                    <a:pt x="95" y="608"/>
                  </a:lnTo>
                  <a:lnTo>
                    <a:pt x="0" y="512"/>
                  </a:lnTo>
                  <a:lnTo>
                    <a:pt x="212" y="300"/>
                  </a:lnTo>
                  <a:lnTo>
                    <a:pt x="4" y="92"/>
                  </a:lnTo>
                  <a:close/>
                </a:path>
              </a:pathLst>
            </a:custGeom>
            <a:solidFill>
              <a:srgbClr val="F79600"/>
            </a:solidFill>
            <a:ln w="9525">
              <a:noFill/>
            </a:ln>
          </p:spPr>
          <p:txBody>
            <a:bodyPr/>
            <a:p>
              <a:endParaRPr lang="zh-CN" altLang="en-US" sz="2400"/>
            </a:p>
          </p:txBody>
        </p:sp>
      </p:grpSp>
      <p:grpSp>
        <p:nvGrpSpPr>
          <p:cNvPr id="5127" name="组合 3"/>
          <p:cNvGrpSpPr/>
          <p:nvPr userDrawn="1"/>
        </p:nvGrpSpPr>
        <p:grpSpPr>
          <a:xfrm>
            <a:off x="6373616" y="25400"/>
            <a:ext cx="5180560" cy="804333"/>
            <a:chOff x="635" y="368"/>
            <a:chExt cx="6118" cy="950"/>
          </a:xfrm>
        </p:grpSpPr>
        <p:pic>
          <p:nvPicPr>
            <p:cNvPr id="5128" name="Picture 2" descr="D:\我的文档\Desktop\环境工程.png"/>
            <p:cNvPicPr>
              <a:picLocks noChangeAspect="1"/>
            </p:cNvPicPr>
            <p:nvPr/>
          </p:nvPicPr>
          <p:blipFill>
            <a:blip r:embed="rId2">
              <a:grayscl/>
            </a:blip>
            <a:stretch>
              <a:fillRect/>
            </a:stretch>
          </p:blipFill>
          <p:spPr>
            <a:xfrm>
              <a:off x="635" y="368"/>
              <a:ext cx="948" cy="950"/>
            </a:xfrm>
            <a:prstGeom prst="rect">
              <a:avLst/>
            </a:prstGeom>
            <a:noFill/>
            <a:ln w="9525">
              <a:noFill/>
            </a:ln>
          </p:spPr>
        </p:pic>
        <p:sp>
          <p:nvSpPr>
            <p:cNvPr id="5" name="TextBox 24"/>
            <p:cNvSpPr txBox="1"/>
            <p:nvPr/>
          </p:nvSpPr>
          <p:spPr>
            <a:xfrm>
              <a:off x="1625" y="425"/>
              <a:ext cx="5128" cy="593"/>
            </a:xfrm>
            <a:prstGeom prst="rect">
              <a:avLst/>
            </a:prstGeom>
            <a:noFill/>
          </p:spPr>
          <p:txBody>
            <a:bodyPr wrap="none">
              <a:spAutoFit/>
            </a:bodyPr>
            <a:lstStyle/>
            <a:p>
              <a:pPr marR="0" defTabSz="914400" fontAlgn="auto">
                <a:spcBef>
                  <a:spcPts val="0"/>
                </a:spcBef>
                <a:spcAft>
                  <a:spcPts val="0"/>
                </a:spcAft>
                <a:buClrTx/>
                <a:buSzTx/>
                <a:buFontTx/>
                <a:defRPr/>
              </a:pPr>
              <a:r>
                <a:rPr kumimoji="0" lang="zh-CN" altLang="en-US" sz="2665" b="1" strike="noStrike" kern="1200" cap="none" spc="600" normalizeH="0" baseline="0" noProof="0" dirty="0">
                  <a:solidFill>
                    <a:schemeClr val="tx1">
                      <a:lumMod val="10000"/>
                    </a:schemeClr>
                  </a:solidFill>
                  <a:latin typeface="华文隶书" panose="02010800040101010101" charset="-122"/>
                  <a:ea typeface="华文隶书" panose="02010800040101010101" charset="-122"/>
                  <a:cs typeface="+mn-cs"/>
                </a:rPr>
                <a:t>江西环境工程职业学院</a:t>
              </a:r>
              <a:endParaRPr kumimoji="0" lang="zh-CN" altLang="en-US" sz="2665" b="1" strike="noStrike" kern="1200" cap="none" spc="600" normalizeH="0" baseline="0" noProof="0" dirty="0">
                <a:solidFill>
                  <a:schemeClr val="tx1">
                    <a:lumMod val="10000"/>
                  </a:schemeClr>
                </a:solidFill>
                <a:latin typeface="华文隶书" panose="02010800040101010101" charset="-122"/>
                <a:ea typeface="华文隶书" panose="02010800040101010101" charset="-122"/>
                <a:cs typeface="+mn-cs"/>
              </a:endParaRPr>
            </a:p>
          </p:txBody>
        </p:sp>
        <p:sp>
          <p:nvSpPr>
            <p:cNvPr id="5130" name="TextBox 27"/>
            <p:cNvSpPr txBox="1"/>
            <p:nvPr/>
          </p:nvSpPr>
          <p:spPr>
            <a:xfrm>
              <a:off x="1563" y="880"/>
              <a:ext cx="4934" cy="326"/>
            </a:xfrm>
            <a:prstGeom prst="rect">
              <a:avLst/>
            </a:prstGeom>
            <a:noFill/>
            <a:ln w="9525">
              <a:noFill/>
            </a:ln>
          </p:spPr>
          <p:txBody>
            <a:bodyPr wrap="none" anchor="t" anchorCtr="0">
              <a:spAutoFit/>
            </a:bodyPr>
            <a:p>
              <a:pPr lvl="0"/>
              <a:r>
                <a:rPr lang="en-US" altLang="zh-CN" sz="1200" b="1" dirty="0">
                  <a:solidFill>
                    <a:srgbClr val="000000"/>
                  </a:solidFill>
                  <a:latin typeface="Adobe 黑体 Std R" panose="020B0400000000000000" charset="-122"/>
                  <a:ea typeface="Adobe 黑体 Std R" panose="020B0400000000000000" charset="-122"/>
                </a:rPr>
                <a:t>JIANGXI ENVIRONMENTAL ENGINEERING VOCATIONAL COLLEGE</a:t>
              </a:r>
              <a:endParaRPr lang="en-US" altLang="zh-CN" sz="1200" b="1" dirty="0">
                <a:solidFill>
                  <a:srgbClr val="000000"/>
                </a:solidFill>
                <a:latin typeface="Adobe 黑体 Std R" panose="020B0400000000000000" charset="-122"/>
                <a:ea typeface="Adobe 黑体 Std R" panose="020B0400000000000000" charset="-122"/>
              </a:endParaRPr>
            </a:p>
          </p:txBody>
        </p:sp>
      </p:grpSp>
      <p:sp>
        <p:nvSpPr>
          <p:cNvPr id="2" name="日期占位符 1"/>
          <p:cNvSpPr>
            <a:spLocks noGrp="1"/>
          </p:cNvSpPr>
          <p:nvPr>
            <p:ph type="dt" sz="half" idx="10"/>
          </p:nvPr>
        </p:nvSpPr>
        <p:spPr>
          <a:xfrm>
            <a:off x="838244" y="6356351"/>
            <a:ext cx="2743343" cy="366184"/>
          </a:xfrm>
          <a:prstGeom prst="rect">
            <a:avLst/>
          </a:prstGeom>
        </p:spPr>
        <p:txBody>
          <a:bodyPr vert="horz" lIns="68580" tIns="34290" rIns="68580" bIns="34290" rtlCol="0" anchor="ctr"/>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a:xfrm>
            <a:off x="4038810" y="6356351"/>
            <a:ext cx="4115014" cy="366184"/>
          </a:xfrm>
          <a:prstGeom prst="rect">
            <a:avLst/>
          </a:prstGeom>
        </p:spPr>
        <p:txBody>
          <a:bodyPr vert="horz" lIns="68580" tIns="34290" rIns="68580" bIns="34290" rtlCol="0" anchor="ct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a:xfrm>
            <a:off x="8611048" y="6356351"/>
            <a:ext cx="2743343" cy="366184"/>
          </a:xfrm>
          <a:prstGeom prst="rect">
            <a:avLst/>
          </a:prstGeom>
        </p:spPr>
        <p:txBody>
          <a:bodyPr vert="horz" wrap="square" lIns="68580" tIns="34290" rIns="68580" bIns="34290" numCol="1" anchor="ctr" anchorCtr="0" compatLnSpc="1"/>
          <a:p>
            <a:pPr lvl="0" eaLnBrk="1" fontAlgn="base" hangingPunct="1">
              <a:buNone/>
            </a:pPr>
            <a:fld id="{9A0DB2DC-4C9A-4742-B13C-FB6460FD3503}" type="slidenum">
              <a:rPr lang="zh-CN" altLang="en-US" strike="noStrike" noProof="1" dirty="0">
                <a:latin typeface="Calibri" panose="020F050202020403020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med" p14:dur="75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996" y="3848598"/>
            <a:ext cx="7769565" cy="76684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996" y="4615438"/>
            <a:ext cx="7769565" cy="867645"/>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835" indent="0">
              <a:buNone/>
              <a:defRPr sz="1600">
                <a:solidFill>
                  <a:schemeClr val="tx1">
                    <a:tint val="75000"/>
                  </a:schemeClr>
                </a:solidFill>
              </a:defRPr>
            </a:lvl7pPr>
            <a:lvl8pPr marL="3201035" indent="0">
              <a:buNone/>
              <a:defRPr sz="1600">
                <a:solidFill>
                  <a:schemeClr val="tx1">
                    <a:tint val="75000"/>
                  </a:schemeClr>
                </a:solidFill>
              </a:defRPr>
            </a:lvl8pPr>
            <a:lvl9pPr marL="3658235"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60" y="608432"/>
            <a:ext cx="10970280" cy="705637"/>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60" y="1501277"/>
            <a:ext cx="5177310" cy="4748644"/>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2231" y="1501277"/>
            <a:ext cx="5177310" cy="4748644"/>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60" y="608432"/>
            <a:ext cx="10970280" cy="705637"/>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60" y="1429274"/>
            <a:ext cx="5342926" cy="38162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835" indent="0">
              <a:buNone/>
              <a:defRPr sz="1600" b="1"/>
            </a:lvl7pPr>
            <a:lvl8pPr marL="3201035" indent="0">
              <a:buNone/>
              <a:defRPr sz="1600" b="1"/>
            </a:lvl8pPr>
            <a:lvl9pPr marL="3658235"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60" y="1854095"/>
            <a:ext cx="5342926" cy="4395827"/>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6365" y="1421802"/>
            <a:ext cx="5342926" cy="38162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835" indent="0">
              <a:buNone/>
              <a:defRPr sz="1600" b="1"/>
            </a:lvl7pPr>
            <a:lvl8pPr marL="3201035" indent="0">
              <a:buNone/>
              <a:defRPr sz="1600" b="1"/>
            </a:lvl8pPr>
            <a:lvl9pPr marL="3658235"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6365" y="1854095"/>
            <a:ext cx="5342926" cy="4395827"/>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60" y="608432"/>
            <a:ext cx="10970280" cy="705637"/>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60" y="1555280"/>
            <a:ext cx="5233593" cy="4608238"/>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1025" y="1555280"/>
            <a:ext cx="5227715" cy="4608238"/>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5808" y="914447"/>
            <a:ext cx="1044103" cy="5029459"/>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90" y="914447"/>
            <a:ext cx="9170103" cy="5029459"/>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56.xml"/><Relationship Id="rId16" Type="http://schemas.openxmlformats.org/officeDocument/2006/relationships/tags" Target="../tags/tag55.xml"/><Relationship Id="rId15" Type="http://schemas.openxmlformats.org/officeDocument/2006/relationships/tags" Target="../tags/tag54.xml"/><Relationship Id="rId14" Type="http://schemas.openxmlformats.org/officeDocument/2006/relationships/tags" Target="../tags/tag53.xml"/><Relationship Id="rId13" Type="http://schemas.openxmlformats.org/officeDocument/2006/relationships/tags" Target="../tags/tag52.xml"/><Relationship Id="rId12" Type="http://schemas.openxmlformats.org/officeDocument/2006/relationships/tags" Target="../tags/tag5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9" Type="http://schemas.openxmlformats.org/officeDocument/2006/relationships/theme" Target="../theme/theme2.xml"/><Relationship Id="rId18" Type="http://schemas.openxmlformats.org/officeDocument/2006/relationships/tags" Target="../tags/tag112.xml"/><Relationship Id="rId17" Type="http://schemas.openxmlformats.org/officeDocument/2006/relationships/tags" Target="../tags/tag111.xml"/><Relationship Id="rId16" Type="http://schemas.openxmlformats.org/officeDocument/2006/relationships/tags" Target="../tags/tag110.xml"/><Relationship Id="rId15" Type="http://schemas.openxmlformats.org/officeDocument/2006/relationships/tags" Target="../tags/tag109.xml"/><Relationship Id="rId14" Type="http://schemas.openxmlformats.org/officeDocument/2006/relationships/tags" Target="../tags/tag108.xml"/><Relationship Id="rId13" Type="http://schemas.openxmlformats.org/officeDocument/2006/relationships/tags" Target="../tags/tag107.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60" y="608432"/>
            <a:ext cx="10970280" cy="705637"/>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60" y="1490477"/>
            <a:ext cx="10970280" cy="4759444"/>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60" y="6314724"/>
            <a:ext cx="2700266" cy="316817"/>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405" y="6314724"/>
            <a:ext cx="3960390" cy="316817"/>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8474" y="6314724"/>
            <a:ext cx="2700266" cy="316817"/>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10360" algn="l"/>
          <a:tab pos="1610360" algn="l"/>
          <a:tab pos="1610360" algn="l"/>
          <a:tab pos="1610360"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52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4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6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835" algn="l" defTabSz="914400" rtl="0" eaLnBrk="1" latinLnBrk="0" hangingPunct="1">
        <a:defRPr sz="1800" kern="1200">
          <a:solidFill>
            <a:schemeClr val="tx1"/>
          </a:solidFill>
          <a:latin typeface="+mn-lt"/>
          <a:ea typeface="+mn-ea"/>
          <a:cs typeface="+mn-cs"/>
        </a:defRPr>
      </a:lvl7pPr>
      <a:lvl8pPr marL="3201035" algn="l" defTabSz="914400" rtl="0" eaLnBrk="1" latinLnBrk="0" hangingPunct="1">
        <a:defRPr sz="1800" kern="1200">
          <a:solidFill>
            <a:schemeClr val="tx1"/>
          </a:solidFill>
          <a:latin typeface="+mn-lt"/>
          <a:ea typeface="+mn-ea"/>
          <a:cs typeface="+mn-cs"/>
        </a:defRPr>
      </a:lvl8pPr>
      <a:lvl9pPr marL="3658235"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60" y="608432"/>
            <a:ext cx="10970280" cy="705637"/>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608460" y="1490477"/>
            <a:ext cx="10970280" cy="4759444"/>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12060" y="6314724"/>
            <a:ext cx="2700266" cy="316817"/>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405" y="6314724"/>
            <a:ext cx="3960390" cy="316817"/>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8474" y="6314724"/>
            <a:ext cx="2700266" cy="316817"/>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8"/>
    </p:custData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10360" algn="l"/>
          <a:tab pos="1610360" algn="l"/>
          <a:tab pos="1610360" algn="l"/>
          <a:tab pos="1610360"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52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4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6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835" algn="l" defTabSz="914400" rtl="0" eaLnBrk="1" latinLnBrk="0" hangingPunct="1">
        <a:defRPr sz="1800" kern="1200">
          <a:solidFill>
            <a:schemeClr val="tx1"/>
          </a:solidFill>
          <a:latin typeface="+mn-lt"/>
          <a:ea typeface="+mn-ea"/>
          <a:cs typeface="+mn-cs"/>
        </a:defRPr>
      </a:lvl7pPr>
      <a:lvl8pPr marL="3201035" algn="l" defTabSz="914400" rtl="0" eaLnBrk="1" latinLnBrk="0" hangingPunct="1">
        <a:defRPr sz="1800" kern="1200">
          <a:solidFill>
            <a:schemeClr val="tx1"/>
          </a:solidFill>
          <a:latin typeface="+mn-lt"/>
          <a:ea typeface="+mn-ea"/>
          <a:cs typeface="+mn-cs"/>
        </a:defRPr>
      </a:lvl8pPr>
      <a:lvl9pPr marL="3658235"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12.xml"/><Relationship Id="rId4" Type="http://schemas.openxmlformats.org/officeDocument/2006/relationships/tags" Target="../tags/tag115.xml"/><Relationship Id="rId3" Type="http://schemas.openxmlformats.org/officeDocument/2006/relationships/tags" Target="../tags/tag114.xml"/><Relationship Id="rId2" Type="http://schemas.openxmlformats.org/officeDocument/2006/relationships/image" Target="../media/image4.png"/><Relationship Id="rId1" Type="http://schemas.openxmlformats.org/officeDocument/2006/relationships/tags" Target="../tags/tag113.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xml"/><Relationship Id="rId2" Type="http://schemas.openxmlformats.org/officeDocument/2006/relationships/tags" Target="../tags/tag138.xml"/><Relationship Id="rId1" Type="http://schemas.openxmlformats.org/officeDocument/2006/relationships/image" Target="../media/image5.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xml"/><Relationship Id="rId2" Type="http://schemas.openxmlformats.org/officeDocument/2006/relationships/tags" Target="../tags/tag139.xml"/><Relationship Id="rId1" Type="http://schemas.openxmlformats.org/officeDocument/2006/relationships/image" Target="../media/image10.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xml"/><Relationship Id="rId2" Type="http://schemas.openxmlformats.org/officeDocument/2006/relationships/tags" Target="../tags/tag140.xml"/><Relationship Id="rId1"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141.xml"/></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xml"/><Relationship Id="rId2" Type="http://schemas.openxmlformats.org/officeDocument/2006/relationships/tags" Target="../tags/tag142.xml"/><Relationship Id="rId1" Type="http://schemas.openxmlformats.org/officeDocument/2006/relationships/image" Target="../media/image12.pn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1.xml"/><Relationship Id="rId2" Type="http://schemas.openxmlformats.org/officeDocument/2006/relationships/tags" Target="../tags/tag143.xml"/><Relationship Id="rId1" Type="http://schemas.openxmlformats.org/officeDocument/2006/relationships/image" Target="../media/image13.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xml"/><Relationship Id="rId2" Type="http://schemas.openxmlformats.org/officeDocument/2006/relationships/tags" Target="../tags/tag144.xml"/><Relationship Id="rId1" Type="http://schemas.openxmlformats.org/officeDocument/2006/relationships/image" Target="../media/image11.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1.xml"/><Relationship Id="rId2" Type="http://schemas.openxmlformats.org/officeDocument/2006/relationships/tags" Target="../tags/tag145.xml"/><Relationship Id="rId1" Type="http://schemas.openxmlformats.org/officeDocument/2006/relationships/image" Target="../media/image14.pn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xml"/><Relationship Id="rId2" Type="http://schemas.openxmlformats.org/officeDocument/2006/relationships/tags" Target="../tags/tag146.xml"/><Relationship Id="rId1" Type="http://schemas.openxmlformats.org/officeDocument/2006/relationships/image" Target="../media/image15.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147.xml"/></Relationships>
</file>

<file path=ppt/slides/_rels/slide2.xml.rels><?xml version="1.0" encoding="UTF-8" standalone="yes"?>
<Relationships xmlns="http://schemas.openxmlformats.org/package/2006/relationships"><Relationship Id="rId9" Type="http://schemas.openxmlformats.org/officeDocument/2006/relationships/image" Target="../media/image4.png"/><Relationship Id="rId8" Type="http://schemas.openxmlformats.org/officeDocument/2006/relationships/tags" Target="../tags/tag123.xml"/><Relationship Id="rId7" Type="http://schemas.openxmlformats.org/officeDocument/2006/relationships/tags" Target="../tags/tag122.xml"/><Relationship Id="rId6" Type="http://schemas.openxmlformats.org/officeDocument/2006/relationships/tags" Target="../tags/tag121.xml"/><Relationship Id="rId5" Type="http://schemas.openxmlformats.org/officeDocument/2006/relationships/tags" Target="../tags/tag120.xml"/><Relationship Id="rId4" Type="http://schemas.openxmlformats.org/officeDocument/2006/relationships/tags" Target="../tags/tag119.xml"/><Relationship Id="rId3" Type="http://schemas.openxmlformats.org/officeDocument/2006/relationships/tags" Target="../tags/tag118.xml"/><Relationship Id="rId2" Type="http://schemas.openxmlformats.org/officeDocument/2006/relationships/tags" Target="../tags/tag117.xml"/><Relationship Id="rId18" Type="http://schemas.openxmlformats.org/officeDocument/2006/relationships/notesSlide" Target="../notesSlides/notesSlide2.xml"/><Relationship Id="rId17" Type="http://schemas.openxmlformats.org/officeDocument/2006/relationships/slideLayout" Target="../slideLayouts/slideLayout1.xml"/><Relationship Id="rId16" Type="http://schemas.openxmlformats.org/officeDocument/2006/relationships/tags" Target="../tags/tag130.xml"/><Relationship Id="rId15" Type="http://schemas.openxmlformats.org/officeDocument/2006/relationships/tags" Target="../tags/tag129.xml"/><Relationship Id="rId14" Type="http://schemas.openxmlformats.org/officeDocument/2006/relationships/tags" Target="../tags/tag128.xml"/><Relationship Id="rId13" Type="http://schemas.openxmlformats.org/officeDocument/2006/relationships/tags" Target="../tags/tag127.xml"/><Relationship Id="rId12" Type="http://schemas.openxmlformats.org/officeDocument/2006/relationships/tags" Target="../tags/tag126.xml"/><Relationship Id="rId11" Type="http://schemas.openxmlformats.org/officeDocument/2006/relationships/tags" Target="../tags/tag125.xml"/><Relationship Id="rId10" Type="http://schemas.openxmlformats.org/officeDocument/2006/relationships/tags" Target="../tags/tag124.xml"/><Relationship Id="rId1" Type="http://schemas.openxmlformats.org/officeDocument/2006/relationships/tags" Target="../tags/tag116.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ags" Target="../tags/tag148.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tags" Target="../tags/tag149.xml"/></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1.xml"/><Relationship Id="rId2" Type="http://schemas.openxmlformats.org/officeDocument/2006/relationships/tags" Target="../tags/tag150.xml"/><Relationship Id="rId1" Type="http://schemas.openxmlformats.org/officeDocument/2006/relationships/image" Target="../media/image15.png"/></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1.xml"/><Relationship Id="rId2" Type="http://schemas.openxmlformats.org/officeDocument/2006/relationships/tags" Target="../tags/tag151.xml"/><Relationship Id="rId1" Type="http://schemas.openxmlformats.org/officeDocument/2006/relationships/image" Target="../media/image16.png"/></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slideLayout" Target="../slideLayouts/slideLayout1.xml"/><Relationship Id="rId3" Type="http://schemas.openxmlformats.org/officeDocument/2006/relationships/tags" Target="../tags/tag153.xml"/><Relationship Id="rId2" Type="http://schemas.openxmlformats.org/officeDocument/2006/relationships/image" Target="../media/image4.png"/><Relationship Id="rId1" Type="http://schemas.openxmlformats.org/officeDocument/2006/relationships/tags" Target="../tags/tag152.xml"/></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xml"/><Relationship Id="rId2" Type="http://schemas.openxmlformats.org/officeDocument/2006/relationships/tags" Target="../tags/tag131.xml"/><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13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133.xml"/></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xml"/><Relationship Id="rId2" Type="http://schemas.openxmlformats.org/officeDocument/2006/relationships/tags" Target="../tags/tag134.xml"/><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xml"/><Relationship Id="rId2" Type="http://schemas.openxmlformats.org/officeDocument/2006/relationships/tags" Target="../tags/tag135.xml"/><Relationship Id="rId1" Type="http://schemas.openxmlformats.org/officeDocument/2006/relationships/image" Target="../media/image7.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xml"/><Relationship Id="rId2" Type="http://schemas.openxmlformats.org/officeDocument/2006/relationships/tags" Target="../tags/tag136.xml"/><Relationship Id="rId1" Type="http://schemas.openxmlformats.org/officeDocument/2006/relationships/image" Target="../media/image8.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xml"/><Relationship Id="rId2" Type="http://schemas.openxmlformats.org/officeDocument/2006/relationships/tags" Target="../tags/tag137.xml"/><Relationship Id="rId1"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9" name="图片 28"/>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rot="21300000">
            <a:off x="8331524" y="5719374"/>
            <a:ext cx="2969740" cy="1259684"/>
          </a:xfrm>
          <a:prstGeom prst="rect">
            <a:avLst/>
          </a:prstGeom>
        </p:spPr>
      </p:pic>
      <p:sp>
        <p:nvSpPr>
          <p:cNvPr id="146" name="文本框 145"/>
          <p:cNvSpPr txBox="1">
            <a:spLocks noChangeArrowheads="1"/>
          </p:cNvSpPr>
          <p:nvPr>
            <p:custDataLst>
              <p:tags r:id="rId3"/>
            </p:custDataLst>
          </p:nvPr>
        </p:nvSpPr>
        <p:spPr bwMode="auto">
          <a:xfrm flipH="1">
            <a:off x="2690495" y="2001203"/>
            <a:ext cx="8871585" cy="938530"/>
          </a:xfrm>
          <a:prstGeom prst="rect">
            <a:avLst/>
          </a:prstGeom>
          <a:noFill/>
          <a:ln w="9525">
            <a:noFill/>
            <a:miter lim="800000"/>
          </a:ln>
          <a:effectLst>
            <a:outerShdw blurRad="50800" dist="38100" dir="5400000" algn="t" rotWithShape="0">
              <a:srgbClr val="0C224F">
                <a:alpha val="40000"/>
              </a:srgbClr>
            </a:outerShdw>
          </a:effectLst>
        </p:spPr>
        <p:txBody>
          <a:bodyPr wrap="square" lIns="108910" tIns="54455" rIns="108910" bIns="54455" anchor="ctr" anchorCtr="0">
            <a:spAutoFit/>
          </a:bodyPr>
          <a:p>
            <a:pPr indent="0" algn="l" defTabSz="685800" fontAlgn="auto">
              <a:lnSpc>
                <a:spcPct val="100000"/>
              </a:lnSpc>
              <a:spcAft>
                <a:spcPts val="0"/>
              </a:spcAft>
            </a:pPr>
            <a:r>
              <a:rPr lang="zh-CN" altLang="en-US" sz="5400" spc="100" dirty="0">
                <a:gradFill>
                  <a:gsLst>
                    <a:gs pos="80000">
                      <a:srgbClr val="F4F5F7"/>
                    </a:gs>
                    <a:gs pos="45000">
                      <a:schemeClr val="accent1">
                        <a:lumMod val="5000"/>
                        <a:lumOff val="95000"/>
                      </a:schemeClr>
                    </a:gs>
                    <a:gs pos="65000">
                      <a:srgbClr val="C3C8D4"/>
                    </a:gs>
                  </a:gsLst>
                  <a:lin ang="5400000" scaled="0"/>
                </a:gradFill>
                <a:effectLst/>
                <a:latin typeface="汉仪菱心体简" panose="02010400000101010101" charset="-122"/>
                <a:ea typeface="汉仪菱心体简" panose="02010400000101010101" charset="-122"/>
                <a:sym typeface="+mn-ea"/>
              </a:rPr>
              <a:t>项目5 中断系统</a:t>
            </a:r>
            <a:endParaRPr lang="zh-CN" altLang="en-US" sz="5400" spc="100" dirty="0">
              <a:gradFill>
                <a:gsLst>
                  <a:gs pos="80000">
                    <a:srgbClr val="F4F5F7"/>
                  </a:gs>
                  <a:gs pos="45000">
                    <a:schemeClr val="accent1">
                      <a:lumMod val="5000"/>
                      <a:lumOff val="95000"/>
                    </a:schemeClr>
                  </a:gs>
                  <a:gs pos="65000">
                    <a:srgbClr val="C3C8D4"/>
                  </a:gs>
                </a:gsLst>
                <a:lin ang="5400000" scaled="0"/>
              </a:gradFill>
              <a:effectLst/>
              <a:latin typeface="汉仪菱心体简" panose="02010400000101010101" charset="-122"/>
              <a:ea typeface="汉仪菱心体简" panose="02010400000101010101" charset="-122"/>
              <a:sym typeface="+mn-ea"/>
            </a:endParaRPr>
          </a:p>
        </p:txBody>
      </p:sp>
    </p:spTree>
    <p:custDataLst>
      <p:tags r:id="rId4"/>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639762" y="507683"/>
            <a:ext cx="5080000" cy="521970"/>
          </a:xfrm>
          <a:prstGeom prst="rect">
            <a:avLst/>
          </a:prstGeom>
        </p:spPr>
        <p:txBody>
          <a:bodyPr>
            <a:spAutoFit/>
          </a:bodyPr>
          <a:p>
            <a:pPr marL="0" indent="0" algn="just" defTabSz="266700">
              <a:spcBef>
                <a:spcPct val="0"/>
              </a:spcBef>
              <a:spcAft>
                <a:spcPct val="0"/>
              </a:spcAft>
            </a:pPr>
            <a:r>
              <a:rPr lang="zh-CN" sz="2800" b="1">
                <a:solidFill>
                  <a:schemeClr val="bg2"/>
                </a:solidFill>
                <a:latin typeface="宋体" panose="02010600030101010101" pitchFamily="2" charset="-122"/>
                <a:ea typeface="宋体" panose="02010600030101010101" pitchFamily="2" charset="-122"/>
              </a:rPr>
              <a:t>任务实施</a:t>
            </a:r>
            <a:endParaRPr lang="zh-CN" sz="2800" b="1">
              <a:solidFill>
                <a:schemeClr val="bg2"/>
              </a:solidFill>
              <a:latin typeface="宋体" panose="02010600030101010101" pitchFamily="2" charset="-122"/>
              <a:ea typeface="宋体" panose="02010600030101010101" pitchFamily="2" charset="-122"/>
            </a:endParaRPr>
          </a:p>
        </p:txBody>
      </p:sp>
      <p:sp>
        <p:nvSpPr>
          <p:cNvPr id="6" name="文本框 5"/>
          <p:cNvSpPr txBox="1"/>
          <p:nvPr/>
        </p:nvSpPr>
        <p:spPr>
          <a:xfrm>
            <a:off x="384175" y="1381125"/>
            <a:ext cx="10429875" cy="953135"/>
          </a:xfrm>
          <a:prstGeom prst="rect">
            <a:avLst/>
          </a:prstGeom>
        </p:spPr>
        <p:txBody>
          <a:bodyPr wrap="square">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选用Proteus软件、Keil uVision4软件，使用AT89C51实现按键控制LED跑马灯。</a:t>
            </a:r>
            <a:endParaRPr sz="2800" b="1">
              <a:solidFill>
                <a:schemeClr val="bg2"/>
              </a:solidFill>
              <a:latin typeface="宋体" panose="02010600030101010101" pitchFamily="2" charset="-122"/>
              <a:ea typeface="宋体" panose="02010600030101010101" pitchFamily="2" charset="-122"/>
            </a:endParaRPr>
          </a:p>
        </p:txBody>
      </p:sp>
      <p:pic>
        <p:nvPicPr>
          <p:cNvPr id="2" name="图片 18"/>
          <p:cNvPicPr>
            <a:picLocks noChangeAspect="1"/>
          </p:cNvPicPr>
          <p:nvPr/>
        </p:nvPicPr>
        <p:blipFill>
          <a:blip r:embed="rId1"/>
          <a:stretch>
            <a:fillRect/>
          </a:stretch>
        </p:blipFill>
        <p:spPr>
          <a:xfrm>
            <a:off x="3462337" y="2430463"/>
            <a:ext cx="5267960" cy="3607435"/>
          </a:xfrm>
          <a:prstGeom prst="rect">
            <a:avLst/>
          </a:prstGeom>
          <a:noFill/>
          <a:ln>
            <a:noFill/>
          </a:ln>
        </p:spPr>
      </p:pic>
    </p:spTree>
    <p:custDataLst>
      <p:tags r:id="rId2"/>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362960" y="384175"/>
            <a:ext cx="6134735" cy="6089650"/>
          </a:xfrm>
          <a:prstGeom prst="rect">
            <a:avLst/>
          </a:prstGeom>
        </p:spPr>
      </p:pic>
    </p:spTree>
    <p:custDataLst>
      <p:tags r:id="rId2"/>
    </p:custData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639762" y="858838"/>
            <a:ext cx="5080000" cy="953135"/>
          </a:xfrm>
          <a:prstGeom prst="rect">
            <a:avLst/>
          </a:prstGeom>
        </p:spPr>
        <p:txBody>
          <a:bodyPr>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任务5.2  设计十字路口交通灯控制系统</a:t>
            </a:r>
            <a:endParaRPr sz="2800" b="1">
              <a:solidFill>
                <a:schemeClr val="bg2"/>
              </a:solidFill>
              <a:latin typeface="宋体" panose="02010600030101010101" pitchFamily="2" charset="-122"/>
              <a:ea typeface="宋体" panose="02010600030101010101" pitchFamily="2" charset="-122"/>
            </a:endParaRPr>
          </a:p>
        </p:txBody>
      </p:sp>
      <p:sp>
        <p:nvSpPr>
          <p:cNvPr id="6" name="文本框 5"/>
          <p:cNvSpPr txBox="1"/>
          <p:nvPr/>
        </p:nvSpPr>
        <p:spPr>
          <a:xfrm>
            <a:off x="186372" y="1880553"/>
            <a:ext cx="5080000" cy="4399915"/>
          </a:xfrm>
          <a:prstGeom prst="rect">
            <a:avLst/>
          </a:prstGeom>
        </p:spPr>
        <p:txBody>
          <a:bodyPr>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设计十字路口的交通灯控制系统，用定时器精确定时，四组LED(红黄绿)对应十字路口的四个方向，用两位的数码管实时显示剩余的时间。初始时南北方向为红灯，时间为6s，东西方向为绿灯，时间为3s，绿灯倒计时完毕后会有3s的黄灯闪烁时间,黄灯结束后，南北方向变为绿灯，东西方向变为红灯</a:t>
            </a:r>
            <a:endParaRPr sz="2800" b="1">
              <a:solidFill>
                <a:schemeClr val="bg2"/>
              </a:solidFill>
              <a:latin typeface="宋体" panose="02010600030101010101" pitchFamily="2" charset="-122"/>
              <a:ea typeface="宋体" panose="02010600030101010101" pitchFamily="2" charset="-122"/>
            </a:endParaRPr>
          </a:p>
        </p:txBody>
      </p:sp>
      <p:pic>
        <p:nvPicPr>
          <p:cNvPr id="2" name="图片 18"/>
          <p:cNvPicPr>
            <a:picLocks noChangeAspect="1"/>
          </p:cNvPicPr>
          <p:nvPr/>
        </p:nvPicPr>
        <p:blipFill>
          <a:blip r:embed="rId1"/>
          <a:stretch>
            <a:fillRect/>
          </a:stretch>
        </p:blipFill>
        <p:spPr>
          <a:xfrm>
            <a:off x="5719445" y="1812290"/>
            <a:ext cx="6071235" cy="4144010"/>
          </a:xfrm>
          <a:prstGeom prst="rect">
            <a:avLst/>
          </a:prstGeom>
          <a:noFill/>
          <a:ln>
            <a:noFill/>
          </a:ln>
        </p:spPr>
      </p:pic>
    </p:spTree>
    <p:custDataLst>
      <p:tags r:id="rId2"/>
    </p:custData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639445" y="508000"/>
            <a:ext cx="7912735" cy="521970"/>
          </a:xfrm>
          <a:prstGeom prst="rect">
            <a:avLst/>
          </a:prstGeom>
        </p:spPr>
        <p:txBody>
          <a:bodyPr wrap="square">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sym typeface="+mn-ea"/>
              </a:rPr>
              <a:t>任务5.2  设计十字路口交通灯控制系统</a:t>
            </a:r>
            <a:endParaRPr sz="2800" b="1">
              <a:solidFill>
                <a:schemeClr val="bg2"/>
              </a:solidFill>
              <a:latin typeface="宋体" panose="02010600030101010101" pitchFamily="2" charset="-122"/>
              <a:ea typeface="宋体" panose="02010600030101010101" pitchFamily="2" charset="-122"/>
              <a:sym typeface="+mn-ea"/>
            </a:endParaRPr>
          </a:p>
        </p:txBody>
      </p:sp>
      <p:sp>
        <p:nvSpPr>
          <p:cNvPr id="6" name="文本框 5"/>
          <p:cNvSpPr txBox="1"/>
          <p:nvPr/>
        </p:nvSpPr>
        <p:spPr>
          <a:xfrm>
            <a:off x="384175" y="1278255"/>
            <a:ext cx="10429875" cy="5262245"/>
          </a:xfrm>
          <a:prstGeom prst="rect">
            <a:avLst/>
          </a:prstGeom>
        </p:spPr>
        <p:txBody>
          <a:bodyPr wrap="square">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任务目标</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1、知识目标</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掌握定时器/计数器的原理</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掌握定时器/计数器不同工作方式的初值计算方法</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掌握定时器/计数器不同工作方式设置方法</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掌握定时器/计数器中断编程方法</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2、技能目标</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能根据实际应用选择合适的定时器/计数器工作方式</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能使用定时器/计数器中断解决实际问题</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3、素养目标</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培养学生的工程应用能力</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培养精益求精的工匠精神</a:t>
            </a:r>
            <a:endParaRPr sz="2800" b="1">
              <a:solidFill>
                <a:schemeClr val="bg2"/>
              </a:solidFill>
              <a:latin typeface="宋体" panose="02010600030101010101" pitchFamily="2" charset="-122"/>
              <a:ea typeface="宋体" panose="02010600030101010101" pitchFamily="2" charset="-122"/>
            </a:endParaRPr>
          </a:p>
        </p:txBody>
      </p:sp>
    </p:spTree>
    <p:custDataLst>
      <p:tags r:id="rId1"/>
    </p:custData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639445" y="508000"/>
            <a:ext cx="6791960" cy="521970"/>
          </a:xfrm>
          <a:prstGeom prst="rect">
            <a:avLst/>
          </a:prstGeom>
        </p:spPr>
        <p:txBody>
          <a:bodyPr wrap="square">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sym typeface="+mn-ea"/>
              </a:rPr>
              <a:t>5.2.1 定时器/计数器的工作原理</a:t>
            </a:r>
            <a:endParaRPr sz="2800" b="1">
              <a:solidFill>
                <a:schemeClr val="bg2"/>
              </a:solidFill>
              <a:latin typeface="宋体" panose="02010600030101010101" pitchFamily="2" charset="-122"/>
              <a:ea typeface="宋体" panose="02010600030101010101" pitchFamily="2" charset="-122"/>
              <a:sym typeface="+mn-ea"/>
            </a:endParaRPr>
          </a:p>
        </p:txBody>
      </p:sp>
      <p:pic>
        <p:nvPicPr>
          <p:cNvPr id="3" name="图片 4" descr="定时器原理图"/>
          <p:cNvPicPr>
            <a:picLocks noChangeAspect="1"/>
          </p:cNvPicPr>
          <p:nvPr/>
        </p:nvPicPr>
        <p:blipFill>
          <a:blip r:embed="rId1"/>
          <a:stretch>
            <a:fillRect/>
          </a:stretch>
        </p:blipFill>
        <p:spPr>
          <a:xfrm>
            <a:off x="2731135" y="1564640"/>
            <a:ext cx="7558405" cy="4170045"/>
          </a:xfrm>
          <a:prstGeom prst="rect">
            <a:avLst/>
          </a:prstGeom>
        </p:spPr>
      </p:pic>
    </p:spTree>
    <p:custDataLst>
      <p:tags r:id="rId2"/>
    </p:custData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639445" y="508000"/>
            <a:ext cx="8298180" cy="521970"/>
          </a:xfrm>
          <a:prstGeom prst="rect">
            <a:avLst/>
          </a:prstGeom>
        </p:spPr>
        <p:txBody>
          <a:bodyPr wrap="square">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sym typeface="+mn-ea"/>
              </a:rPr>
              <a:t>5.2.2 定时器/计数器的控制寄存器</a:t>
            </a:r>
            <a:endParaRPr sz="2800" b="1">
              <a:solidFill>
                <a:schemeClr val="bg2"/>
              </a:solidFill>
              <a:latin typeface="宋体" panose="02010600030101010101" pitchFamily="2" charset="-122"/>
              <a:ea typeface="宋体" panose="02010600030101010101" pitchFamily="2" charset="-122"/>
              <a:sym typeface="+mn-ea"/>
            </a:endParaRPr>
          </a:p>
        </p:txBody>
      </p:sp>
      <p:pic>
        <p:nvPicPr>
          <p:cNvPr id="3" name="图片 2"/>
          <p:cNvPicPr>
            <a:picLocks noChangeAspect="1"/>
          </p:cNvPicPr>
          <p:nvPr/>
        </p:nvPicPr>
        <p:blipFill>
          <a:blip r:embed="rId1"/>
          <a:srcRect t="1843"/>
          <a:stretch>
            <a:fillRect/>
          </a:stretch>
        </p:blipFill>
        <p:spPr>
          <a:xfrm>
            <a:off x="1495425" y="2572385"/>
            <a:ext cx="9049385" cy="3009265"/>
          </a:xfrm>
          <a:prstGeom prst="rect">
            <a:avLst/>
          </a:prstGeom>
        </p:spPr>
      </p:pic>
    </p:spTree>
    <p:custDataLst>
      <p:tags r:id="rId2"/>
    </p:custData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639762" y="507683"/>
            <a:ext cx="5080000" cy="521970"/>
          </a:xfrm>
          <a:prstGeom prst="rect">
            <a:avLst/>
          </a:prstGeom>
        </p:spPr>
        <p:txBody>
          <a:bodyPr>
            <a:spAutoFit/>
          </a:bodyPr>
          <a:p>
            <a:pPr marL="0" indent="0" algn="just" defTabSz="266700">
              <a:spcBef>
                <a:spcPct val="0"/>
              </a:spcBef>
              <a:spcAft>
                <a:spcPct val="0"/>
              </a:spcAft>
            </a:pPr>
            <a:r>
              <a:rPr lang="zh-CN" sz="2800" b="1">
                <a:solidFill>
                  <a:schemeClr val="bg2"/>
                </a:solidFill>
                <a:latin typeface="宋体" panose="02010600030101010101" pitchFamily="2" charset="-122"/>
                <a:ea typeface="宋体" panose="02010600030101010101" pitchFamily="2" charset="-122"/>
              </a:rPr>
              <a:t>任务实施</a:t>
            </a:r>
            <a:endParaRPr lang="zh-CN" sz="2800" b="1">
              <a:solidFill>
                <a:schemeClr val="bg2"/>
              </a:solidFill>
              <a:latin typeface="宋体" panose="02010600030101010101" pitchFamily="2" charset="-122"/>
              <a:ea typeface="宋体" panose="02010600030101010101" pitchFamily="2" charset="-122"/>
            </a:endParaRPr>
          </a:p>
        </p:txBody>
      </p:sp>
      <p:sp>
        <p:nvSpPr>
          <p:cNvPr id="6" name="文本框 5"/>
          <p:cNvSpPr txBox="1"/>
          <p:nvPr/>
        </p:nvSpPr>
        <p:spPr>
          <a:xfrm>
            <a:off x="384175" y="1381125"/>
            <a:ext cx="10429875" cy="953135"/>
          </a:xfrm>
          <a:prstGeom prst="rect">
            <a:avLst/>
          </a:prstGeom>
        </p:spPr>
        <p:txBody>
          <a:bodyPr wrap="square">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选用Proteus软件、Keil uVision4软件，使用AT89C52单片机实现十字路口交通灯控制。</a:t>
            </a:r>
            <a:endParaRPr sz="2800" b="1">
              <a:solidFill>
                <a:schemeClr val="bg2"/>
              </a:solidFill>
              <a:latin typeface="宋体" panose="02010600030101010101" pitchFamily="2" charset="-122"/>
              <a:ea typeface="宋体" panose="02010600030101010101" pitchFamily="2" charset="-122"/>
            </a:endParaRPr>
          </a:p>
        </p:txBody>
      </p:sp>
      <p:pic>
        <p:nvPicPr>
          <p:cNvPr id="2" name="图片 18"/>
          <p:cNvPicPr>
            <a:picLocks noChangeAspect="1"/>
          </p:cNvPicPr>
          <p:nvPr/>
        </p:nvPicPr>
        <p:blipFill>
          <a:blip r:embed="rId1"/>
          <a:stretch>
            <a:fillRect/>
          </a:stretch>
        </p:blipFill>
        <p:spPr>
          <a:xfrm>
            <a:off x="3292475" y="2406015"/>
            <a:ext cx="6916420" cy="3611245"/>
          </a:xfrm>
          <a:prstGeom prst="rect">
            <a:avLst/>
          </a:prstGeom>
          <a:noFill/>
          <a:ln>
            <a:noFill/>
          </a:ln>
        </p:spPr>
      </p:pic>
    </p:spTree>
    <p:custDataLst>
      <p:tags r:id="rId2"/>
    </p:custData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356610" y="382270"/>
            <a:ext cx="6238240" cy="6093460"/>
          </a:xfrm>
          <a:prstGeom prst="rect">
            <a:avLst/>
          </a:prstGeom>
        </p:spPr>
      </p:pic>
    </p:spTree>
    <p:custDataLst>
      <p:tags r:id="rId2"/>
    </p:custData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639762" y="858838"/>
            <a:ext cx="5080000" cy="521970"/>
          </a:xfrm>
          <a:prstGeom prst="rect">
            <a:avLst/>
          </a:prstGeom>
        </p:spPr>
        <p:txBody>
          <a:bodyPr>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任务5.3  单片机的中断嵌套</a:t>
            </a:r>
            <a:endParaRPr sz="2800" b="1">
              <a:solidFill>
                <a:schemeClr val="bg2"/>
              </a:solidFill>
              <a:latin typeface="宋体" panose="02010600030101010101" pitchFamily="2" charset="-122"/>
              <a:ea typeface="宋体" panose="02010600030101010101" pitchFamily="2" charset="-122"/>
            </a:endParaRPr>
          </a:p>
        </p:txBody>
      </p:sp>
      <p:sp>
        <p:nvSpPr>
          <p:cNvPr id="6" name="文本框 5"/>
          <p:cNvSpPr txBox="1"/>
          <p:nvPr/>
        </p:nvSpPr>
        <p:spPr>
          <a:xfrm>
            <a:off x="95567" y="2834323"/>
            <a:ext cx="5080000" cy="2676525"/>
          </a:xfrm>
          <a:prstGeom prst="rect">
            <a:avLst/>
          </a:prstGeom>
        </p:spPr>
        <p:txBody>
          <a:bodyPr>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设计电路和编程实现单片机的中断优先级设置功能，要求能够实现高优先级中断源打断低优先级中断的响应过程，并通过LED显示的方式直观地显示出来。</a:t>
            </a:r>
            <a:endParaRPr sz="2800" b="1">
              <a:solidFill>
                <a:schemeClr val="bg2"/>
              </a:solidFill>
              <a:latin typeface="宋体" panose="02010600030101010101" pitchFamily="2" charset="-122"/>
              <a:ea typeface="宋体" panose="02010600030101010101" pitchFamily="2" charset="-122"/>
            </a:endParaRPr>
          </a:p>
        </p:txBody>
      </p:sp>
      <p:pic>
        <p:nvPicPr>
          <p:cNvPr id="7" name="图片 19"/>
          <p:cNvPicPr>
            <a:picLocks noChangeAspect="1"/>
          </p:cNvPicPr>
          <p:nvPr/>
        </p:nvPicPr>
        <p:blipFill>
          <a:blip r:embed="rId1"/>
          <a:stretch>
            <a:fillRect/>
          </a:stretch>
        </p:blipFill>
        <p:spPr>
          <a:xfrm>
            <a:off x="6047740" y="2411095"/>
            <a:ext cx="5266055" cy="2738120"/>
          </a:xfrm>
          <a:prstGeom prst="rect">
            <a:avLst/>
          </a:prstGeom>
          <a:noFill/>
          <a:ln>
            <a:noFill/>
          </a:ln>
        </p:spPr>
      </p:pic>
    </p:spTree>
    <p:custDataLst>
      <p:tags r:id="rId2"/>
    </p:custData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639762" y="507683"/>
            <a:ext cx="5080000" cy="521970"/>
          </a:xfrm>
          <a:prstGeom prst="rect">
            <a:avLst/>
          </a:prstGeom>
        </p:spPr>
        <p:txBody>
          <a:bodyPr>
            <a:spAutoFit/>
          </a:bodyPr>
          <a:p>
            <a:pPr marL="0" indent="0" algn="just" defTabSz="266700">
              <a:spcBef>
                <a:spcPct val="0"/>
              </a:spcBef>
              <a:spcAft>
                <a:spcPct val="0"/>
              </a:spcAft>
            </a:pPr>
            <a:r>
              <a:rPr lang="zh-CN" altLang="en-US" sz="2800" b="1">
                <a:solidFill>
                  <a:schemeClr val="bg2"/>
                </a:solidFill>
                <a:latin typeface="宋体" panose="02010600030101010101" pitchFamily="2" charset="-122"/>
                <a:ea typeface="宋体" panose="02010600030101010101" pitchFamily="2" charset="-122"/>
                <a:sym typeface="+mn-ea"/>
              </a:rPr>
              <a:t>任务</a:t>
            </a:r>
            <a:r>
              <a:rPr sz="2800" b="1">
                <a:solidFill>
                  <a:schemeClr val="bg2"/>
                </a:solidFill>
                <a:latin typeface="宋体" panose="02010600030101010101" pitchFamily="2" charset="-122"/>
                <a:ea typeface="宋体" panose="02010600030101010101" pitchFamily="2" charset="-122"/>
                <a:sym typeface="+mn-ea"/>
              </a:rPr>
              <a:t>5.3  单片机的中断嵌套</a:t>
            </a:r>
            <a:endParaRPr sz="2800" b="1">
              <a:solidFill>
                <a:schemeClr val="bg2"/>
              </a:solidFill>
              <a:latin typeface="宋体" panose="02010600030101010101" pitchFamily="2" charset="-122"/>
              <a:ea typeface="宋体" panose="02010600030101010101" pitchFamily="2" charset="-122"/>
              <a:sym typeface="+mn-ea"/>
            </a:endParaRPr>
          </a:p>
        </p:txBody>
      </p:sp>
      <p:sp>
        <p:nvSpPr>
          <p:cNvPr id="6" name="文本框 5"/>
          <p:cNvSpPr txBox="1"/>
          <p:nvPr/>
        </p:nvSpPr>
        <p:spPr>
          <a:xfrm>
            <a:off x="384175" y="1278255"/>
            <a:ext cx="10429875" cy="4399915"/>
          </a:xfrm>
          <a:prstGeom prst="rect">
            <a:avLst/>
          </a:prstGeom>
        </p:spPr>
        <p:txBody>
          <a:bodyPr wrap="square">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任务目标</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1、知识目标</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掌握中断优先级的相关知识</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掌握中断的优先级的配置方法</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掌握中断嵌套编程方法</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2、技能目标</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能使用中断嵌套解决实际应用问题</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3、素养目标</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培养学生的编程思维能力</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培养学生探索的进取精神</a:t>
            </a:r>
            <a:endParaRPr sz="2800" b="1">
              <a:solidFill>
                <a:schemeClr val="bg2"/>
              </a:solidFill>
              <a:latin typeface="宋体" panose="02010600030101010101" pitchFamily="2" charset="-122"/>
              <a:ea typeface="宋体" panose="02010600030101010101" pitchFamily="2" charset="-122"/>
            </a:endParaRPr>
          </a:p>
        </p:txBody>
      </p:sp>
    </p:spTree>
    <p:custDataLst>
      <p:tags r:id="rId1"/>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 name="平行四边形 33"/>
          <p:cNvSpPr/>
          <p:nvPr>
            <p:custDataLst>
              <p:tags r:id="rId1"/>
            </p:custDataLst>
          </p:nvPr>
        </p:nvSpPr>
        <p:spPr>
          <a:xfrm flipV="1">
            <a:off x="3809365" y="1765935"/>
            <a:ext cx="5687695" cy="612775"/>
          </a:xfrm>
          <a:prstGeom prst="parallelogram">
            <a:avLst>
              <a:gd name="adj" fmla="val 31491"/>
            </a:avLst>
          </a:prstGeom>
          <a:gradFill>
            <a:gsLst>
              <a:gs pos="0">
                <a:schemeClr val="bg1">
                  <a:alpha val="15000"/>
                </a:schemeClr>
              </a:gs>
              <a:gs pos="100000">
                <a:schemeClr val="bg1">
                  <a:alpha val="5000"/>
                </a:schemeClr>
              </a:gs>
            </a:gsLst>
            <a:lin ang="16200000" scaled="0"/>
          </a:gradFill>
          <a:ln>
            <a:gradFill>
              <a:gsLst>
                <a:gs pos="0">
                  <a:schemeClr val="bg1"/>
                </a:gs>
                <a:gs pos="100000">
                  <a:schemeClr val="bg1">
                    <a:alpha val="20000"/>
                  </a:schemeClr>
                </a:gs>
              </a:gsLst>
              <a:lin ang="1890000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121904" tIns="60952" rIns="121904" bIns="60952" numCol="1" spcCol="0" rtlCol="0" fromWordArt="0" anchor="ctr" anchorCtr="0" forceAA="0" compatLnSpc="1">
            <a:noAutofit/>
          </a:bodyPr>
          <a:p>
            <a:pPr lvl="0" algn="ctr">
              <a:buClrTx/>
              <a:buSzTx/>
              <a:buFontTx/>
            </a:pPr>
            <a:endParaRPr lang="zh-CN" altLang="en-US" sz="2400">
              <a:sym typeface="+mn-ea"/>
            </a:endParaRPr>
          </a:p>
        </p:txBody>
      </p:sp>
      <p:sp>
        <p:nvSpPr>
          <p:cNvPr id="30" name="平行四边形 29"/>
          <p:cNvSpPr/>
          <p:nvPr>
            <p:custDataLst>
              <p:tags r:id="rId2"/>
            </p:custDataLst>
          </p:nvPr>
        </p:nvSpPr>
        <p:spPr>
          <a:xfrm flipV="1">
            <a:off x="2858770" y="1765935"/>
            <a:ext cx="1031875" cy="612775"/>
          </a:xfrm>
          <a:prstGeom prst="parallelogram">
            <a:avLst>
              <a:gd name="adj" fmla="val 32130"/>
            </a:avLst>
          </a:prstGeom>
          <a:gradFill>
            <a:gsLst>
              <a:gs pos="45000">
                <a:srgbClr val="F7FAFE"/>
              </a:gs>
              <a:gs pos="65000">
                <a:srgbClr val="CFD3DE"/>
              </a:gs>
              <a:gs pos="80000">
                <a:srgbClr val="F4F5F7"/>
              </a:gs>
            </a:gsLst>
            <a:lin ang="16200000" scaled="0"/>
          </a:gradFill>
          <a:ln>
            <a:gradFill>
              <a:gsLst>
                <a:gs pos="0">
                  <a:schemeClr val="bg1"/>
                </a:gs>
                <a:gs pos="100000">
                  <a:schemeClr val="bg1">
                    <a:alpha val="5000"/>
                  </a:schemeClr>
                </a:gs>
              </a:gsLst>
              <a:lin ang="16200000" scaled="0"/>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en-US" altLang="zh-CN" sz="3735">
              <a:solidFill>
                <a:srgbClr val="0C224F"/>
              </a:solidFill>
              <a:latin typeface="Arial Black" panose="020B0A04020102020204" charset="0"/>
              <a:cs typeface="Arial Black" panose="020B0A04020102020204" charset="0"/>
              <a:sym typeface="+mn-ea"/>
            </a:endParaRPr>
          </a:p>
        </p:txBody>
      </p:sp>
      <p:sp>
        <p:nvSpPr>
          <p:cNvPr id="33" name="矩形 32"/>
          <p:cNvSpPr/>
          <p:nvPr>
            <p:custDataLst>
              <p:tags r:id="rId3"/>
            </p:custDataLst>
          </p:nvPr>
        </p:nvSpPr>
        <p:spPr>
          <a:xfrm>
            <a:off x="3986530" y="1808480"/>
            <a:ext cx="5610225" cy="500380"/>
          </a:xfrm>
          <a:prstGeom prst="rect">
            <a:avLst/>
          </a:prstGeom>
          <a:ln w="15875">
            <a:noFill/>
          </a:ln>
          <a:effectLst>
            <a:outerShdw blurRad="25400" dist="25400" dir="5400000" algn="t" rotWithShape="0">
              <a:srgbClr val="0C224F">
                <a:alpha val="40000"/>
              </a:srgbClr>
            </a:outerShdw>
          </a:effectLst>
        </p:spPr>
        <p:txBody>
          <a:bodyPr wrap="square" lIns="91428" tIns="45714" rIns="91428" bIns="45714" anchor="ctr" anchorCtr="0">
            <a:spAutoFit/>
          </a:bodyPr>
          <a:p>
            <a:pPr indent="0" fontAlgn="auto"/>
            <a:r>
              <a:rPr lang="zh-CN" altLang="en-US" sz="2665" b="1" spc="100" dirty="0" smtClean="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rPr>
              <a:t>任务5.1 外部中断控制LED跑马灯</a:t>
            </a:r>
            <a:endParaRPr lang="zh-CN" altLang="en-US" sz="2665" b="1" spc="100" dirty="0" smtClean="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endParaRPr>
          </a:p>
        </p:txBody>
      </p:sp>
      <p:sp>
        <p:nvSpPr>
          <p:cNvPr id="31" name="文本框 11"/>
          <p:cNvSpPr txBox="1"/>
          <p:nvPr>
            <p:custDataLst>
              <p:tags r:id="rId4"/>
            </p:custDataLst>
          </p:nvPr>
        </p:nvSpPr>
        <p:spPr>
          <a:xfrm>
            <a:off x="2990850" y="1833245"/>
            <a:ext cx="767715" cy="480060"/>
          </a:xfrm>
          <a:prstGeom prst="rect">
            <a:avLst/>
          </a:prstGeom>
          <a:noFill/>
        </p:spPr>
        <p:txBody>
          <a:bodyPr wrap="square" rtlCol="0" anchor="ctr" anchorCtr="0">
            <a:noAutofit/>
          </a:bodyPr>
          <a:p>
            <a:pPr indent="0" algn="ctr" fontAlgn="auto"/>
            <a:r>
              <a:rPr lang="en-US" altLang="zh-CN" sz="3735" dirty="0">
                <a:solidFill>
                  <a:srgbClr val="0F325E"/>
                </a:solidFill>
                <a:latin typeface="Impact" panose="020B0806030902050204" pitchFamily="34" charset="0"/>
              </a:rPr>
              <a:t>01</a:t>
            </a:r>
            <a:endParaRPr lang="en-US" altLang="zh-CN" sz="3735" dirty="0">
              <a:solidFill>
                <a:srgbClr val="0F325E"/>
              </a:solidFill>
              <a:latin typeface="Impact" panose="020B0806030902050204" pitchFamily="34" charset="0"/>
            </a:endParaRPr>
          </a:p>
        </p:txBody>
      </p:sp>
      <p:sp>
        <p:nvSpPr>
          <p:cNvPr id="27" name="平行四边形 26"/>
          <p:cNvSpPr/>
          <p:nvPr>
            <p:custDataLst>
              <p:tags r:id="rId5"/>
            </p:custDataLst>
          </p:nvPr>
        </p:nvSpPr>
        <p:spPr>
          <a:xfrm flipV="1">
            <a:off x="3264535" y="2834640"/>
            <a:ext cx="1031875" cy="612775"/>
          </a:xfrm>
          <a:prstGeom prst="parallelogram">
            <a:avLst>
              <a:gd name="adj" fmla="val 32130"/>
            </a:avLst>
          </a:prstGeom>
          <a:gradFill>
            <a:gsLst>
              <a:gs pos="45000">
                <a:srgbClr val="F7FAFE"/>
              </a:gs>
              <a:gs pos="65000">
                <a:srgbClr val="CFD3DE"/>
              </a:gs>
              <a:gs pos="80000">
                <a:srgbClr val="F4F5F7"/>
              </a:gs>
            </a:gsLst>
            <a:lin ang="16200000" scaled="0"/>
          </a:gradFill>
          <a:ln>
            <a:gradFill>
              <a:gsLst>
                <a:gs pos="0">
                  <a:schemeClr val="bg1"/>
                </a:gs>
                <a:gs pos="100000">
                  <a:schemeClr val="bg1">
                    <a:alpha val="5000"/>
                  </a:schemeClr>
                </a:gs>
              </a:gsLst>
              <a:lin ang="16200000" scaled="0"/>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en-US" altLang="zh-CN" sz="3735">
              <a:solidFill>
                <a:srgbClr val="0C224F"/>
              </a:solidFill>
              <a:latin typeface="Arial Black" panose="020B0A04020102020204" charset="0"/>
              <a:cs typeface="Arial Black" panose="020B0A04020102020204" charset="0"/>
              <a:sym typeface="+mn-ea"/>
            </a:endParaRPr>
          </a:p>
        </p:txBody>
      </p:sp>
      <p:sp>
        <p:nvSpPr>
          <p:cNvPr id="35" name="文本框 11"/>
          <p:cNvSpPr txBox="1"/>
          <p:nvPr>
            <p:custDataLst>
              <p:tags r:id="rId6"/>
            </p:custDataLst>
          </p:nvPr>
        </p:nvSpPr>
        <p:spPr>
          <a:xfrm>
            <a:off x="3396615" y="2901950"/>
            <a:ext cx="767715" cy="480060"/>
          </a:xfrm>
          <a:prstGeom prst="rect">
            <a:avLst/>
          </a:prstGeom>
          <a:noFill/>
        </p:spPr>
        <p:txBody>
          <a:bodyPr wrap="square" rtlCol="0" anchor="ctr" anchorCtr="0">
            <a:noAutofit/>
          </a:bodyPr>
          <a:p>
            <a:pPr lvl="0" algn="ctr">
              <a:buClrTx/>
              <a:buSzTx/>
              <a:buFontTx/>
            </a:pPr>
            <a:r>
              <a:rPr lang="en-US" altLang="zh-CN" sz="3735" dirty="0">
                <a:solidFill>
                  <a:srgbClr val="0F325E"/>
                </a:solidFill>
                <a:latin typeface="Impact" panose="020B0806030902050204" pitchFamily="34" charset="0"/>
                <a:sym typeface="+mn-ea"/>
              </a:rPr>
              <a:t>02</a:t>
            </a:r>
            <a:endParaRPr lang="en-US" altLang="zh-CN" sz="3735" dirty="0">
              <a:solidFill>
                <a:srgbClr val="0F325E"/>
              </a:solidFill>
              <a:latin typeface="Impact" panose="020B0806030902050204" pitchFamily="34" charset="0"/>
              <a:sym typeface="+mn-ea"/>
            </a:endParaRPr>
          </a:p>
        </p:txBody>
      </p:sp>
      <p:sp>
        <p:nvSpPr>
          <p:cNvPr id="55" name="平行四边形 54"/>
          <p:cNvSpPr/>
          <p:nvPr>
            <p:custDataLst>
              <p:tags r:id="rId7"/>
            </p:custDataLst>
          </p:nvPr>
        </p:nvSpPr>
        <p:spPr>
          <a:xfrm flipV="1">
            <a:off x="3717290" y="4060825"/>
            <a:ext cx="1031875" cy="612775"/>
          </a:xfrm>
          <a:prstGeom prst="parallelogram">
            <a:avLst>
              <a:gd name="adj" fmla="val 32130"/>
            </a:avLst>
          </a:prstGeom>
          <a:gradFill>
            <a:gsLst>
              <a:gs pos="45000">
                <a:srgbClr val="F7FAFE"/>
              </a:gs>
              <a:gs pos="65000">
                <a:srgbClr val="CFD3DE"/>
              </a:gs>
              <a:gs pos="80000">
                <a:srgbClr val="F4F5F7"/>
              </a:gs>
            </a:gsLst>
            <a:lin ang="16200000" scaled="0"/>
          </a:gradFill>
          <a:ln>
            <a:gradFill>
              <a:gsLst>
                <a:gs pos="0">
                  <a:schemeClr val="bg1"/>
                </a:gs>
                <a:gs pos="100000">
                  <a:schemeClr val="bg1">
                    <a:alpha val="5000"/>
                  </a:schemeClr>
                </a:gs>
              </a:gsLst>
              <a:lin ang="16200000" scaled="0"/>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en-US" altLang="zh-CN" sz="3735">
              <a:solidFill>
                <a:srgbClr val="0C224F"/>
              </a:solidFill>
              <a:latin typeface="Arial Black" panose="020B0A04020102020204" charset="0"/>
              <a:cs typeface="Arial Black" panose="020B0A04020102020204" charset="0"/>
              <a:sym typeface="+mn-ea"/>
            </a:endParaRPr>
          </a:p>
        </p:txBody>
      </p:sp>
      <p:sp>
        <p:nvSpPr>
          <p:cNvPr id="57" name="文本框 11"/>
          <p:cNvSpPr txBox="1"/>
          <p:nvPr>
            <p:custDataLst>
              <p:tags r:id="rId8"/>
            </p:custDataLst>
          </p:nvPr>
        </p:nvSpPr>
        <p:spPr>
          <a:xfrm>
            <a:off x="3849370" y="4127500"/>
            <a:ext cx="767715" cy="480060"/>
          </a:xfrm>
          <a:prstGeom prst="rect">
            <a:avLst/>
          </a:prstGeom>
          <a:noFill/>
        </p:spPr>
        <p:txBody>
          <a:bodyPr wrap="square" rtlCol="0" anchor="ctr" anchorCtr="0">
            <a:noAutofit/>
          </a:bodyPr>
          <a:p>
            <a:pPr lvl="0" algn="ctr">
              <a:buClrTx/>
              <a:buSzTx/>
              <a:buFontTx/>
            </a:pPr>
            <a:r>
              <a:rPr lang="en-US" altLang="zh-CN" sz="3735" dirty="0">
                <a:solidFill>
                  <a:srgbClr val="0F325E"/>
                </a:solidFill>
                <a:latin typeface="Impact" panose="020B0806030902050204" pitchFamily="34" charset="0"/>
                <a:sym typeface="+mn-ea"/>
              </a:rPr>
              <a:t>03</a:t>
            </a:r>
            <a:endParaRPr lang="en-US" altLang="zh-CN" sz="3735" dirty="0">
              <a:solidFill>
                <a:srgbClr val="0F325E"/>
              </a:solidFill>
              <a:latin typeface="Impact" panose="020B0806030902050204" pitchFamily="34" charset="0"/>
              <a:sym typeface="+mn-ea"/>
            </a:endParaRPr>
          </a:p>
        </p:txBody>
      </p:sp>
      <p:sp>
        <p:nvSpPr>
          <p:cNvPr id="2" name="梯形 1"/>
          <p:cNvSpPr/>
          <p:nvPr/>
        </p:nvSpPr>
        <p:spPr>
          <a:xfrm>
            <a:off x="3873528" y="728043"/>
            <a:ext cx="4446144" cy="467302"/>
          </a:xfrm>
          <a:prstGeom prst="trapezoid">
            <a:avLst>
              <a:gd name="adj" fmla="val 105253"/>
            </a:avLst>
          </a:prstGeom>
          <a:gradFill>
            <a:gsLst>
              <a:gs pos="0">
                <a:schemeClr val="bg1">
                  <a:alpha val="15000"/>
                </a:schemeClr>
              </a:gs>
              <a:gs pos="69000">
                <a:schemeClr val="bg1">
                  <a:alpha val="0"/>
                </a:schemeClr>
              </a:gs>
            </a:gsLst>
            <a:lin ang="16200000" scaled="0"/>
          </a:gradFill>
          <a:ln>
            <a:gradFill>
              <a:gsLst>
                <a:gs pos="0">
                  <a:srgbClr val="F7FAFE"/>
                </a:gs>
                <a:gs pos="30000">
                  <a:srgbClr val="F7FAFE">
                    <a:alpha val="50000"/>
                  </a:srgbClr>
                </a:gs>
                <a:gs pos="76000">
                  <a:schemeClr val="accent1">
                    <a:alpha val="10000"/>
                  </a:schemeClr>
                </a:gs>
                <a:gs pos="100000">
                  <a:schemeClr val="accent1">
                    <a:alpha val="0"/>
                  </a:schemeClr>
                </a:gs>
              </a:gsLst>
              <a:lin ang="16200000" scaled="0"/>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121904" tIns="60952" rIns="121904" bIns="60952" numCol="1" spcCol="0" rtlCol="0" fromWordArt="0" anchor="ctr" anchorCtr="0" forceAA="0" compatLnSpc="1">
            <a:noAutofit/>
          </a:bodyPr>
          <a:p>
            <a:pPr lvl="0" algn="ctr">
              <a:buClrTx/>
              <a:buSzTx/>
              <a:buFontTx/>
            </a:pPr>
            <a:endParaRPr lang="zh-CN" altLang="en-US" sz="2400">
              <a:sym typeface="+mn-ea"/>
            </a:endParaRPr>
          </a:p>
        </p:txBody>
      </p:sp>
      <p:pic>
        <p:nvPicPr>
          <p:cNvPr id="138" name="图片 137" descr="黑暗中的灯光&#10;&#10;描述已自动生成"/>
          <p:cNvPicPr>
            <a:picLocks noChangeAspect="1"/>
          </p:cNvPicPr>
          <p:nvPr/>
        </p:nvPicPr>
        <p:blipFill>
          <a:blip r:embed="rId9">
            <a:alphaModFix amt="95000"/>
            <a:extLst>
              <a:ext uri="{28A0092B-C50C-407E-A947-70E740481C1C}">
                <a14:useLocalDpi xmlns:a14="http://schemas.microsoft.com/office/drawing/2010/main" val="0"/>
              </a:ext>
            </a:extLst>
          </a:blip>
          <a:stretch>
            <a:fillRect/>
          </a:stretch>
        </p:blipFill>
        <p:spPr>
          <a:xfrm>
            <a:off x="2431833" y="536720"/>
            <a:ext cx="7329535" cy="1458627"/>
          </a:xfrm>
          <a:prstGeom prst="rect">
            <a:avLst/>
          </a:prstGeom>
        </p:spPr>
      </p:pic>
      <p:sp>
        <p:nvSpPr>
          <p:cNvPr id="125" name="矩形 124"/>
          <p:cNvSpPr/>
          <p:nvPr>
            <p:custDataLst>
              <p:tags r:id="rId10"/>
            </p:custDataLst>
          </p:nvPr>
        </p:nvSpPr>
        <p:spPr>
          <a:xfrm>
            <a:off x="5214483" y="325080"/>
            <a:ext cx="1764236" cy="712805"/>
          </a:xfrm>
          <a:prstGeom prst="rect">
            <a:avLst/>
          </a:prstGeom>
          <a:ln w="15875">
            <a:noFill/>
          </a:ln>
          <a:effectLst>
            <a:outerShdw blurRad="50800" dist="12700" dir="5400000" algn="t" rotWithShape="0">
              <a:srgbClr val="0C224F">
                <a:alpha val="40000"/>
              </a:srgbClr>
            </a:outerShdw>
          </a:effectLst>
        </p:spPr>
        <p:txBody>
          <a:bodyPr vert="horz" wrap="square" lIns="91428" tIns="45714" rIns="91428" bIns="45714" rtlCol="0" anchor="ctr" anchorCtr="0">
            <a:noAutofit/>
          </a:bodyPr>
          <a:p>
            <a:pPr lvl="0" algn="dist">
              <a:buClrTx/>
              <a:buSzTx/>
              <a:buFontTx/>
            </a:pPr>
            <a:r>
              <a:rPr lang="zh-CN" altLang="en-US" sz="4800" b="1" dirty="0" smtClean="0">
                <a:gradFill>
                  <a:gsLst>
                    <a:gs pos="80000">
                      <a:srgbClr val="F4F5F7"/>
                    </a:gs>
                    <a:gs pos="45000">
                      <a:schemeClr val="accent1">
                        <a:lumMod val="5000"/>
                        <a:lumOff val="95000"/>
                      </a:schemeClr>
                    </a:gs>
                    <a:gs pos="65000">
                      <a:srgbClr val="C3C8D4"/>
                    </a:gs>
                  </a:gsLst>
                  <a:lin ang="5400000" scaled="0"/>
                </a:gradFill>
                <a:effectLst>
                  <a:reflection blurRad="6350" stA="23000" endA="300" endPos="25000" dist="76200" dir="5400000" sy="-100000" algn="bl" rotWithShape="0"/>
                </a:effectLst>
                <a:latin typeface="微软雅黑" panose="020B0503020204020204" charset="-122"/>
                <a:ea typeface="微软雅黑" panose="020B0503020204020204" charset="-122"/>
                <a:sym typeface="+mn-ea"/>
              </a:rPr>
              <a:t>目录</a:t>
            </a:r>
            <a:endParaRPr lang="zh-CN" altLang="en-US" sz="4800" b="1" dirty="0" smtClean="0">
              <a:gradFill>
                <a:gsLst>
                  <a:gs pos="80000">
                    <a:srgbClr val="F4F5F7"/>
                  </a:gs>
                  <a:gs pos="45000">
                    <a:schemeClr val="accent1">
                      <a:lumMod val="5000"/>
                      <a:lumOff val="95000"/>
                    </a:schemeClr>
                  </a:gs>
                  <a:gs pos="65000">
                    <a:srgbClr val="C3C8D4"/>
                  </a:gs>
                </a:gsLst>
                <a:lin ang="5400000" scaled="0"/>
              </a:gradFill>
              <a:effectLst>
                <a:reflection blurRad="6350" stA="23000" endA="300" endPos="25000" dist="76200" dir="5400000" sy="-100000" algn="bl" rotWithShape="0"/>
              </a:effectLst>
              <a:latin typeface="微软雅黑" panose="020B0503020204020204" charset="-122"/>
              <a:ea typeface="微软雅黑" panose="020B0503020204020204" charset="-122"/>
              <a:sym typeface="+mn-ea"/>
            </a:endParaRPr>
          </a:p>
        </p:txBody>
      </p:sp>
      <p:sp>
        <p:nvSpPr>
          <p:cNvPr id="4" name="梯形 3"/>
          <p:cNvSpPr/>
          <p:nvPr/>
        </p:nvSpPr>
        <p:spPr>
          <a:xfrm>
            <a:off x="3686015" y="799155"/>
            <a:ext cx="4821171" cy="467302"/>
          </a:xfrm>
          <a:prstGeom prst="trapezoid">
            <a:avLst>
              <a:gd name="adj" fmla="val 107971"/>
            </a:avLst>
          </a:prstGeom>
          <a:noFill/>
          <a:ln w="6350">
            <a:gradFill>
              <a:gsLst>
                <a:gs pos="0">
                  <a:srgbClr val="F7FAFE"/>
                </a:gs>
                <a:gs pos="30000">
                  <a:srgbClr val="F7FAFE">
                    <a:alpha val="50000"/>
                  </a:srgbClr>
                </a:gs>
                <a:gs pos="76000">
                  <a:schemeClr val="accent1">
                    <a:alpha val="10000"/>
                  </a:schemeClr>
                </a:gs>
                <a:gs pos="100000">
                  <a:schemeClr val="accent1">
                    <a:alpha val="0"/>
                  </a:schemeClr>
                </a:gs>
              </a:gsLst>
              <a:lin ang="16200000" scaled="0"/>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121904" tIns="60952" rIns="121904" bIns="60952" numCol="1" spcCol="0" rtlCol="0" fromWordArt="0" anchor="ctr" anchorCtr="0" forceAA="0" compatLnSpc="1">
            <a:noAutofit/>
          </a:bodyPr>
          <a:p>
            <a:pPr lvl="0" algn="ctr">
              <a:buClrTx/>
              <a:buSzTx/>
              <a:buFontTx/>
            </a:pPr>
            <a:endParaRPr lang="zh-CN" altLang="en-US" sz="2400">
              <a:sym typeface="+mn-ea"/>
            </a:endParaRPr>
          </a:p>
        </p:txBody>
      </p:sp>
      <p:sp>
        <p:nvSpPr>
          <p:cNvPr id="22" name="文本框 11"/>
          <p:cNvSpPr txBox="1"/>
          <p:nvPr>
            <p:custDataLst>
              <p:tags r:id="rId11"/>
            </p:custDataLst>
          </p:nvPr>
        </p:nvSpPr>
        <p:spPr>
          <a:xfrm>
            <a:off x="6530975" y="2918460"/>
            <a:ext cx="767715" cy="480060"/>
          </a:xfrm>
          <a:prstGeom prst="rect">
            <a:avLst/>
          </a:prstGeom>
          <a:noFill/>
        </p:spPr>
        <p:txBody>
          <a:bodyPr wrap="square" rtlCol="0" anchor="ctr" anchorCtr="0">
            <a:noAutofit/>
          </a:bodyPr>
          <a:p>
            <a:pPr lvl="0" algn="ctr">
              <a:buClrTx/>
              <a:buSzTx/>
              <a:buFontTx/>
            </a:pPr>
            <a:r>
              <a:rPr lang="en-US" altLang="zh-CN" sz="3735" dirty="0">
                <a:solidFill>
                  <a:srgbClr val="0F325E"/>
                </a:solidFill>
                <a:latin typeface="Impact" panose="020B0806030902050204" pitchFamily="34" charset="0"/>
                <a:sym typeface="+mn-ea"/>
              </a:rPr>
              <a:t>06</a:t>
            </a:r>
            <a:endParaRPr lang="en-US" altLang="zh-CN" sz="3735" dirty="0">
              <a:solidFill>
                <a:srgbClr val="0F325E"/>
              </a:solidFill>
              <a:latin typeface="Impact" panose="020B0806030902050204" pitchFamily="34" charset="0"/>
              <a:sym typeface="+mn-ea"/>
            </a:endParaRPr>
          </a:p>
        </p:txBody>
      </p:sp>
      <p:sp>
        <p:nvSpPr>
          <p:cNvPr id="6" name="矩形 5"/>
          <p:cNvSpPr/>
          <p:nvPr>
            <p:custDataLst>
              <p:tags r:id="rId12"/>
            </p:custDataLst>
          </p:nvPr>
        </p:nvSpPr>
        <p:spPr>
          <a:xfrm>
            <a:off x="4283075" y="2840990"/>
            <a:ext cx="6650355" cy="500380"/>
          </a:xfrm>
          <a:prstGeom prst="rect">
            <a:avLst/>
          </a:prstGeom>
          <a:ln w="15875">
            <a:noFill/>
          </a:ln>
          <a:effectLst>
            <a:outerShdw blurRad="25400" dist="25400" dir="5400000" algn="t" rotWithShape="0">
              <a:srgbClr val="0C224F">
                <a:alpha val="40000"/>
              </a:srgbClr>
            </a:outerShdw>
          </a:effectLst>
        </p:spPr>
        <p:txBody>
          <a:bodyPr wrap="square" lIns="91428" tIns="45714" rIns="91428" bIns="45714" anchor="ctr" anchorCtr="0">
            <a:spAutoFit/>
          </a:bodyPr>
          <a:p>
            <a:pPr indent="0" fontAlgn="auto"/>
            <a:r>
              <a:rPr lang="zh-CN" altLang="en-US" sz="2665" b="1" spc="100" dirty="0" smtClean="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rPr>
              <a:t>任务5.2  设计十字路口交通灯控制系统</a:t>
            </a:r>
            <a:endParaRPr lang="zh-CN" altLang="en-US" sz="2665" b="1" spc="100" dirty="0" smtClean="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endParaRPr>
          </a:p>
        </p:txBody>
      </p:sp>
      <p:sp>
        <p:nvSpPr>
          <p:cNvPr id="7" name="矩形 6"/>
          <p:cNvSpPr/>
          <p:nvPr>
            <p:custDataLst>
              <p:tags r:id="rId13"/>
            </p:custDataLst>
          </p:nvPr>
        </p:nvSpPr>
        <p:spPr>
          <a:xfrm>
            <a:off x="4832985" y="4025900"/>
            <a:ext cx="4921250" cy="500380"/>
          </a:xfrm>
          <a:prstGeom prst="rect">
            <a:avLst/>
          </a:prstGeom>
          <a:ln w="15875">
            <a:noFill/>
          </a:ln>
          <a:effectLst>
            <a:outerShdw blurRad="25400" dist="25400" dir="5400000" algn="t" rotWithShape="0">
              <a:srgbClr val="0C224F">
                <a:alpha val="40000"/>
              </a:srgbClr>
            </a:outerShdw>
          </a:effectLst>
        </p:spPr>
        <p:txBody>
          <a:bodyPr wrap="square" lIns="91428" tIns="45714" rIns="91428" bIns="45714" anchor="ctr" anchorCtr="0">
            <a:spAutoFit/>
          </a:bodyPr>
          <a:p>
            <a:pPr indent="0" fontAlgn="auto"/>
            <a:r>
              <a:rPr lang="zh-CN" altLang="en-US" sz="2665" b="1" spc="100" dirty="0" smtClean="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rPr>
              <a:t>任务5.3  单片机的中断嵌套</a:t>
            </a:r>
            <a:endParaRPr lang="zh-CN" altLang="en-US" sz="2665" b="1" spc="100" dirty="0" smtClean="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endParaRPr>
          </a:p>
        </p:txBody>
      </p:sp>
      <p:sp>
        <p:nvSpPr>
          <p:cNvPr id="9" name="平行四边形 8"/>
          <p:cNvSpPr/>
          <p:nvPr>
            <p:custDataLst>
              <p:tags r:id="rId14"/>
            </p:custDataLst>
          </p:nvPr>
        </p:nvSpPr>
        <p:spPr>
          <a:xfrm flipV="1">
            <a:off x="4283075" y="2843530"/>
            <a:ext cx="6515100" cy="612775"/>
          </a:xfrm>
          <a:prstGeom prst="parallelogram">
            <a:avLst>
              <a:gd name="adj" fmla="val 31491"/>
            </a:avLst>
          </a:prstGeom>
          <a:gradFill>
            <a:gsLst>
              <a:gs pos="0">
                <a:schemeClr val="bg1">
                  <a:alpha val="15000"/>
                </a:schemeClr>
              </a:gs>
              <a:gs pos="100000">
                <a:schemeClr val="bg1">
                  <a:alpha val="5000"/>
                </a:schemeClr>
              </a:gs>
            </a:gsLst>
            <a:lin ang="16200000" scaled="0"/>
          </a:gradFill>
          <a:ln>
            <a:gradFill>
              <a:gsLst>
                <a:gs pos="0">
                  <a:schemeClr val="bg1"/>
                </a:gs>
                <a:gs pos="100000">
                  <a:schemeClr val="bg1">
                    <a:alpha val="20000"/>
                  </a:schemeClr>
                </a:gs>
              </a:gsLst>
              <a:lin ang="1890000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121904" tIns="60952" rIns="121904" bIns="60952" numCol="1" spcCol="0" rtlCol="0" fromWordArt="0" anchor="ctr" anchorCtr="0" forceAA="0" compatLnSpc="1">
            <a:noAutofit/>
          </a:bodyPr>
          <a:p>
            <a:pPr lvl="0" algn="ctr">
              <a:buClrTx/>
              <a:buSzTx/>
              <a:buFontTx/>
            </a:pPr>
            <a:endParaRPr lang="zh-CN" altLang="en-US" sz="2400">
              <a:sym typeface="+mn-ea"/>
            </a:endParaRPr>
          </a:p>
        </p:txBody>
      </p:sp>
      <p:sp>
        <p:nvSpPr>
          <p:cNvPr id="10" name="平行四边形 9"/>
          <p:cNvSpPr/>
          <p:nvPr>
            <p:custDataLst>
              <p:tags r:id="rId15"/>
            </p:custDataLst>
          </p:nvPr>
        </p:nvSpPr>
        <p:spPr>
          <a:xfrm flipV="1">
            <a:off x="4655820" y="4067810"/>
            <a:ext cx="5098415" cy="612775"/>
          </a:xfrm>
          <a:prstGeom prst="parallelogram">
            <a:avLst>
              <a:gd name="adj" fmla="val 31491"/>
            </a:avLst>
          </a:prstGeom>
          <a:gradFill>
            <a:gsLst>
              <a:gs pos="0">
                <a:schemeClr val="bg1">
                  <a:alpha val="15000"/>
                </a:schemeClr>
              </a:gs>
              <a:gs pos="100000">
                <a:schemeClr val="bg1">
                  <a:alpha val="5000"/>
                </a:schemeClr>
              </a:gs>
            </a:gsLst>
            <a:lin ang="16200000" scaled="0"/>
          </a:gradFill>
          <a:ln>
            <a:gradFill>
              <a:gsLst>
                <a:gs pos="0">
                  <a:schemeClr val="bg1"/>
                </a:gs>
                <a:gs pos="100000">
                  <a:schemeClr val="bg1">
                    <a:alpha val="20000"/>
                  </a:schemeClr>
                </a:gs>
              </a:gsLst>
              <a:lin ang="1890000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121904" tIns="60952" rIns="121904" bIns="60952" numCol="1" spcCol="0" rtlCol="0" fromWordArt="0" anchor="ctr" anchorCtr="0" forceAA="0" compatLnSpc="1">
            <a:noAutofit/>
          </a:bodyPr>
          <a:p>
            <a:pPr lvl="0" algn="ctr">
              <a:buClrTx/>
              <a:buSzTx/>
              <a:buFontTx/>
            </a:pPr>
            <a:endParaRPr lang="zh-CN" altLang="en-US" sz="2400">
              <a:sym typeface="+mn-ea"/>
            </a:endParaRPr>
          </a:p>
        </p:txBody>
      </p:sp>
    </p:spTree>
    <p:custDataLst>
      <p:tags r:id="rId16"/>
    </p:custDataLst>
  </p:cSld>
  <p:clrMapOvr>
    <a:masterClrMapping/>
  </p:clrMapOvr>
  <mc:AlternateContent xmlns:mc="http://schemas.openxmlformats.org/markup-compatibility/2006">
    <mc:Choice xmlns:p14="http://schemas.microsoft.com/office/powerpoint/2010/main" Requires="p14">
      <p:transition p14:dur="20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639762" y="507683"/>
            <a:ext cx="5080000" cy="521970"/>
          </a:xfrm>
          <a:prstGeom prst="rect">
            <a:avLst/>
          </a:prstGeom>
        </p:spPr>
        <p:txBody>
          <a:bodyPr>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sym typeface="+mn-ea"/>
              </a:rPr>
              <a:t>5.3.1 中断优先级的分类</a:t>
            </a:r>
            <a:endParaRPr sz="2800" b="1">
              <a:solidFill>
                <a:schemeClr val="bg2"/>
              </a:solidFill>
              <a:latin typeface="宋体" panose="02010600030101010101" pitchFamily="2" charset="-122"/>
              <a:ea typeface="宋体" panose="02010600030101010101" pitchFamily="2" charset="-122"/>
              <a:sym typeface="+mn-ea"/>
            </a:endParaRPr>
          </a:p>
        </p:txBody>
      </p:sp>
      <p:sp>
        <p:nvSpPr>
          <p:cNvPr id="6" name="文本框 5"/>
          <p:cNvSpPr txBox="1"/>
          <p:nvPr/>
        </p:nvSpPr>
        <p:spPr>
          <a:xfrm>
            <a:off x="384175" y="1381125"/>
            <a:ext cx="10429875" cy="1383665"/>
          </a:xfrm>
          <a:prstGeom prst="rect">
            <a:avLst/>
          </a:prstGeom>
        </p:spPr>
        <p:txBody>
          <a:bodyPr wrap="square">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51单片机每个中断源都有一个固定的查询优先级顺序，默认为：外中断0&gt;计数器0&gt;外中断1&gt;计数器1&gt;串行中断。但这只是各个中断源在同时发生时，哪个先进入服务程序的逻辑优先级。</a:t>
            </a:r>
            <a:endParaRPr sz="2800" b="1">
              <a:solidFill>
                <a:schemeClr val="bg2"/>
              </a:solidFill>
              <a:latin typeface="宋体" panose="02010600030101010101" pitchFamily="2" charset="-122"/>
              <a:ea typeface="宋体" panose="02010600030101010101" pitchFamily="2" charset="-122"/>
            </a:endParaRPr>
          </a:p>
        </p:txBody>
      </p:sp>
    </p:spTree>
    <p:custDataLst>
      <p:tags r:id="rId1"/>
    </p:custData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639762" y="507683"/>
            <a:ext cx="5080000" cy="521970"/>
          </a:xfrm>
          <a:prstGeom prst="rect">
            <a:avLst/>
          </a:prstGeom>
        </p:spPr>
        <p:txBody>
          <a:bodyPr>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sym typeface="+mn-ea"/>
              </a:rPr>
              <a:t>5.3.2 中断优先级的配置</a:t>
            </a:r>
            <a:endParaRPr sz="2800" b="1">
              <a:solidFill>
                <a:schemeClr val="bg2"/>
              </a:solidFill>
              <a:latin typeface="宋体" panose="02010600030101010101" pitchFamily="2" charset="-122"/>
              <a:ea typeface="宋体" panose="02010600030101010101" pitchFamily="2" charset="-122"/>
              <a:sym typeface="+mn-ea"/>
            </a:endParaRPr>
          </a:p>
        </p:txBody>
      </p:sp>
      <p:sp>
        <p:nvSpPr>
          <p:cNvPr id="6" name="文本框 5"/>
          <p:cNvSpPr txBox="1"/>
          <p:nvPr/>
        </p:nvSpPr>
        <p:spPr>
          <a:xfrm>
            <a:off x="384175" y="1381125"/>
            <a:ext cx="10429875" cy="1383665"/>
          </a:xfrm>
          <a:prstGeom prst="rect">
            <a:avLst/>
          </a:prstGeom>
        </p:spPr>
        <p:txBody>
          <a:bodyPr wrap="square">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设置IP寄存器可以改变中断源的执行顺序，使得设置为高优先级的中断源，即使查询优先级低，也可以抢占正在执行的低优先级中断源</a:t>
            </a:r>
            <a:endParaRPr sz="2800" b="1">
              <a:solidFill>
                <a:schemeClr val="bg2"/>
              </a:solidFill>
              <a:latin typeface="宋体" panose="02010600030101010101" pitchFamily="2" charset="-122"/>
              <a:ea typeface="宋体" panose="02010600030101010101" pitchFamily="2" charset="-122"/>
            </a:endParaRPr>
          </a:p>
        </p:txBody>
      </p:sp>
    </p:spTree>
    <p:custDataLst>
      <p:tags r:id="rId1"/>
    </p:custData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639762" y="507683"/>
            <a:ext cx="5080000" cy="521970"/>
          </a:xfrm>
          <a:prstGeom prst="rect">
            <a:avLst/>
          </a:prstGeom>
        </p:spPr>
        <p:txBody>
          <a:bodyPr>
            <a:spAutoFit/>
          </a:bodyPr>
          <a:p>
            <a:pPr marL="0" indent="0" algn="just" defTabSz="266700">
              <a:spcBef>
                <a:spcPct val="0"/>
              </a:spcBef>
              <a:spcAft>
                <a:spcPct val="0"/>
              </a:spcAft>
            </a:pPr>
            <a:r>
              <a:rPr lang="zh-CN" sz="2800" b="1">
                <a:solidFill>
                  <a:schemeClr val="bg2"/>
                </a:solidFill>
                <a:latin typeface="宋体" panose="02010600030101010101" pitchFamily="2" charset="-122"/>
                <a:ea typeface="宋体" panose="02010600030101010101" pitchFamily="2" charset="-122"/>
              </a:rPr>
              <a:t>任务实施</a:t>
            </a:r>
            <a:endParaRPr lang="zh-CN" sz="2800" b="1">
              <a:solidFill>
                <a:schemeClr val="bg2"/>
              </a:solidFill>
              <a:latin typeface="宋体" panose="02010600030101010101" pitchFamily="2" charset="-122"/>
              <a:ea typeface="宋体" panose="02010600030101010101" pitchFamily="2" charset="-122"/>
            </a:endParaRPr>
          </a:p>
        </p:txBody>
      </p:sp>
      <p:sp>
        <p:nvSpPr>
          <p:cNvPr id="6" name="文本框 5"/>
          <p:cNvSpPr txBox="1"/>
          <p:nvPr/>
        </p:nvSpPr>
        <p:spPr>
          <a:xfrm>
            <a:off x="384175" y="1381125"/>
            <a:ext cx="10429875" cy="953135"/>
          </a:xfrm>
          <a:prstGeom prst="rect">
            <a:avLst/>
          </a:prstGeom>
        </p:spPr>
        <p:txBody>
          <a:bodyPr wrap="square">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选用Proteus软件、Keil uVision4软件，使用AT89C51单片机实现单片机的中断嵌套。</a:t>
            </a:r>
            <a:endParaRPr sz="2800" b="1">
              <a:solidFill>
                <a:schemeClr val="bg2"/>
              </a:solidFill>
              <a:latin typeface="宋体" panose="02010600030101010101" pitchFamily="2" charset="-122"/>
              <a:ea typeface="宋体" panose="02010600030101010101" pitchFamily="2" charset="-122"/>
            </a:endParaRPr>
          </a:p>
        </p:txBody>
      </p:sp>
      <p:pic>
        <p:nvPicPr>
          <p:cNvPr id="7" name="图片 19"/>
          <p:cNvPicPr>
            <a:picLocks noChangeAspect="1"/>
          </p:cNvPicPr>
          <p:nvPr/>
        </p:nvPicPr>
        <p:blipFill>
          <a:blip r:embed="rId1"/>
          <a:stretch>
            <a:fillRect/>
          </a:stretch>
        </p:blipFill>
        <p:spPr>
          <a:xfrm>
            <a:off x="3361055" y="2334260"/>
            <a:ext cx="7706995" cy="4007485"/>
          </a:xfrm>
          <a:prstGeom prst="rect">
            <a:avLst/>
          </a:prstGeom>
          <a:noFill/>
          <a:ln>
            <a:noFill/>
          </a:ln>
        </p:spPr>
      </p:pic>
    </p:spTree>
    <p:custDataLst>
      <p:tags r:id="rId2"/>
    </p:custData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3270250" y="845185"/>
            <a:ext cx="6342380" cy="5334635"/>
          </a:xfrm>
          <a:prstGeom prst="rect">
            <a:avLst/>
          </a:prstGeom>
        </p:spPr>
      </p:pic>
    </p:spTree>
    <p:custDataLst>
      <p:tags r:id="rId2"/>
    </p:custData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 name="图片 13"/>
          <p:cNvPicPr>
            <a:picLocks noChangeAspect="1"/>
          </p:cNvPicPr>
          <p:nvPr>
            <p:custDataLst>
              <p:tags r:id="rId1"/>
            </p:custDataLst>
          </p:nvPr>
        </p:nvPicPr>
        <p:blipFill>
          <a:blip r:embed="rId2">
            <a:alphaModFix amt="80000"/>
            <a:extLst>
              <a:ext uri="{28A0092B-C50C-407E-A947-70E740481C1C}">
                <a14:useLocalDpi xmlns:a14="http://schemas.microsoft.com/office/drawing/2010/main" val="0"/>
              </a:ext>
            </a:extLst>
          </a:blip>
          <a:stretch>
            <a:fillRect/>
          </a:stretch>
        </p:blipFill>
        <p:spPr>
          <a:xfrm>
            <a:off x="4310380" y="3106420"/>
            <a:ext cx="7618730" cy="1701165"/>
          </a:xfrm>
          <a:prstGeom prst="rect">
            <a:avLst/>
          </a:prstGeom>
        </p:spPr>
      </p:pic>
      <p:sp>
        <p:nvSpPr>
          <p:cNvPr id="5" name="文本框 4"/>
          <p:cNvSpPr txBox="1"/>
          <p:nvPr/>
        </p:nvSpPr>
        <p:spPr bwMode="auto">
          <a:xfrm>
            <a:off x="966153" y="2294573"/>
            <a:ext cx="10260330" cy="1184910"/>
          </a:xfrm>
          <a:prstGeom prst="rect">
            <a:avLst/>
          </a:prstGeom>
          <a:noFill/>
          <a:ln w="9525">
            <a:noFill/>
            <a:miter lim="800000"/>
          </a:ln>
          <a:effectLst>
            <a:outerShdw blurRad="50800" dist="38100" dir="5400000" algn="t" rotWithShape="0">
              <a:srgbClr val="0C224F">
                <a:alpha val="40000"/>
              </a:srgbClr>
            </a:outerShdw>
          </a:effectLst>
        </p:spPr>
        <p:txBody>
          <a:bodyPr wrap="square" lIns="108910" tIns="54455" rIns="108910" bIns="54455" rtlCol="0" anchor="ctr" anchorCtr="0">
            <a:spAutoFit/>
          </a:bodyPr>
          <a:p>
            <a:pPr lvl="0" algn="ctr" defTabSz="685800">
              <a:spcAft>
                <a:spcPts val="0"/>
              </a:spcAft>
              <a:buClrTx/>
              <a:buSzTx/>
              <a:buFontTx/>
            </a:pPr>
            <a:r>
              <a:rPr lang="zh-CN" altLang="en-US" sz="7000" spc="50" dirty="0">
                <a:gradFill>
                  <a:gsLst>
                    <a:gs pos="80000">
                      <a:srgbClr val="F4F5F7"/>
                    </a:gs>
                    <a:gs pos="45000">
                      <a:schemeClr val="accent1">
                        <a:lumMod val="5000"/>
                        <a:lumOff val="95000"/>
                      </a:schemeClr>
                    </a:gs>
                    <a:gs pos="65000">
                      <a:srgbClr val="C3C8D4"/>
                    </a:gs>
                  </a:gsLst>
                  <a:lin ang="5400000" scaled="0"/>
                </a:gradFill>
                <a:effectLst/>
                <a:latin typeface="汉仪菱心体简" panose="02010400000101010101" charset="-122"/>
                <a:ea typeface="汉仪菱心体简" panose="02010400000101010101" charset="-122"/>
                <a:cs typeface="汉仪菱心体简" panose="02010400000101010101" charset="-122"/>
                <a:sym typeface="+mn-ea"/>
              </a:rPr>
              <a:t>初心在方寸</a:t>
            </a:r>
            <a:r>
              <a:rPr lang="en-US" altLang="zh-CN" sz="7000" spc="50" dirty="0">
                <a:gradFill>
                  <a:gsLst>
                    <a:gs pos="80000">
                      <a:srgbClr val="F4F5F7"/>
                    </a:gs>
                    <a:gs pos="45000">
                      <a:schemeClr val="accent1">
                        <a:lumMod val="5000"/>
                        <a:lumOff val="95000"/>
                      </a:schemeClr>
                    </a:gs>
                    <a:gs pos="65000">
                      <a:srgbClr val="C3C8D4"/>
                    </a:gs>
                  </a:gsLst>
                  <a:lin ang="5400000" scaled="0"/>
                </a:gradFill>
                <a:effectLst/>
                <a:latin typeface="汉仪菱心体简" panose="02010400000101010101" charset="-122"/>
                <a:ea typeface="汉仪菱心体简" panose="02010400000101010101" charset="-122"/>
                <a:cs typeface="汉仪菱心体简" panose="02010400000101010101" charset="-122"/>
                <a:sym typeface="+mn-ea"/>
              </a:rPr>
              <a:t> </a:t>
            </a:r>
            <a:r>
              <a:rPr lang="zh-CN" altLang="en-US" sz="7000" spc="50" dirty="0">
                <a:gradFill>
                  <a:gsLst>
                    <a:gs pos="80000">
                      <a:srgbClr val="F4F5F7"/>
                    </a:gs>
                    <a:gs pos="45000">
                      <a:schemeClr val="accent1">
                        <a:lumMod val="5000"/>
                        <a:lumOff val="95000"/>
                      </a:schemeClr>
                    </a:gs>
                    <a:gs pos="65000">
                      <a:srgbClr val="C3C8D4"/>
                    </a:gs>
                  </a:gsLst>
                  <a:lin ang="5400000" scaled="0"/>
                </a:gradFill>
                <a:effectLst/>
                <a:latin typeface="汉仪菱心体简" panose="02010400000101010101" charset="-122"/>
                <a:ea typeface="汉仪菱心体简" panose="02010400000101010101" charset="-122"/>
                <a:cs typeface="汉仪菱心体简" panose="02010400000101010101" charset="-122"/>
                <a:sym typeface="+mn-ea"/>
              </a:rPr>
              <a:t>咫尺在匠心</a:t>
            </a:r>
            <a:endParaRPr lang="zh-CN" altLang="en-US" sz="7000" spc="50" dirty="0">
              <a:gradFill>
                <a:gsLst>
                  <a:gs pos="80000">
                    <a:srgbClr val="F4F5F7"/>
                  </a:gs>
                  <a:gs pos="45000">
                    <a:schemeClr val="accent1">
                      <a:lumMod val="5000"/>
                      <a:lumOff val="95000"/>
                    </a:schemeClr>
                  </a:gs>
                  <a:gs pos="65000">
                    <a:srgbClr val="C3C8D4"/>
                  </a:gs>
                </a:gsLst>
                <a:lin ang="5400000" scaled="0"/>
              </a:gradFill>
              <a:effectLst/>
              <a:latin typeface="汉仪菱心体简" panose="02010400000101010101" charset="-122"/>
              <a:ea typeface="汉仪菱心体简" panose="02010400000101010101" charset="-122"/>
              <a:cs typeface="汉仪菱心体简" panose="02010400000101010101" charset="-122"/>
              <a:sym typeface="+mn-ea"/>
            </a:endParaRPr>
          </a:p>
        </p:txBody>
      </p:sp>
    </p:spTree>
    <p:custDataLst>
      <p:tags r:id="rId3"/>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639445" y="859155"/>
            <a:ext cx="6677660" cy="521970"/>
          </a:xfrm>
          <a:prstGeom prst="rect">
            <a:avLst/>
          </a:prstGeom>
        </p:spPr>
        <p:txBody>
          <a:bodyPr wrap="square">
            <a:spAutoFit/>
          </a:bodyPr>
          <a:p>
            <a:pPr indent="0" fontAlgn="auto"/>
            <a:r>
              <a:rPr lang="zh-CN" altLang="en-US" sz="2800" b="1" spc="100" dirty="0" smtClean="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rPr>
              <a:t>任务5.1 外部中断控制LED跑马灯</a:t>
            </a:r>
            <a:endParaRPr lang="zh-CN" altLang="en-US" sz="2800" b="1">
              <a:solidFill>
                <a:schemeClr val="bg2"/>
              </a:solidFill>
              <a:latin typeface="宋体" panose="02010600030101010101" pitchFamily="2" charset="-122"/>
              <a:ea typeface="宋体" panose="02010600030101010101" pitchFamily="2" charset="-122"/>
            </a:endParaRPr>
          </a:p>
        </p:txBody>
      </p:sp>
      <p:sp>
        <p:nvSpPr>
          <p:cNvPr id="6" name="文本框 5"/>
          <p:cNvSpPr txBox="1"/>
          <p:nvPr/>
        </p:nvSpPr>
        <p:spPr>
          <a:xfrm>
            <a:off x="95567" y="2834323"/>
            <a:ext cx="5080000" cy="2676525"/>
          </a:xfrm>
          <a:prstGeom prst="rect">
            <a:avLst/>
          </a:prstGeom>
        </p:spPr>
        <p:txBody>
          <a:bodyPr>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设计一个按键控制的LED跑马灯，单片机控制8个LED以跑马灯的形式交替闪烁。每按一次按钮开关，8个LED灯中高四位和低四位先交替闪烁5次，然后8个LED继续再以跑马灯形式闪烁</a:t>
            </a:r>
            <a:endParaRPr sz="2800" b="1">
              <a:solidFill>
                <a:schemeClr val="bg2"/>
              </a:solidFill>
              <a:latin typeface="宋体" panose="02010600030101010101" pitchFamily="2" charset="-122"/>
              <a:ea typeface="宋体" panose="02010600030101010101" pitchFamily="2" charset="-122"/>
            </a:endParaRPr>
          </a:p>
        </p:txBody>
      </p:sp>
      <p:pic>
        <p:nvPicPr>
          <p:cNvPr id="2" name="图片 18"/>
          <p:cNvPicPr>
            <a:picLocks noChangeAspect="1"/>
          </p:cNvPicPr>
          <p:nvPr/>
        </p:nvPicPr>
        <p:blipFill>
          <a:blip r:embed="rId1"/>
          <a:stretch>
            <a:fillRect/>
          </a:stretch>
        </p:blipFill>
        <p:spPr>
          <a:xfrm>
            <a:off x="5842635" y="1625600"/>
            <a:ext cx="5862955" cy="4015105"/>
          </a:xfrm>
          <a:prstGeom prst="rect">
            <a:avLst/>
          </a:prstGeom>
          <a:noFill/>
          <a:ln>
            <a:noFill/>
          </a:ln>
        </p:spPr>
      </p:pic>
    </p:spTree>
    <p:custDataLst>
      <p:tags r:id="rId2"/>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639445" y="508000"/>
            <a:ext cx="7120255" cy="521970"/>
          </a:xfrm>
          <a:prstGeom prst="rect">
            <a:avLst/>
          </a:prstGeom>
        </p:spPr>
        <p:txBody>
          <a:bodyPr wrap="square">
            <a:spAutoFit/>
          </a:bodyPr>
          <a:p>
            <a:pPr indent="0" fontAlgn="auto"/>
            <a:r>
              <a:rPr lang="zh-CN" altLang="en-US" sz="2800" b="1" spc="100" dirty="0" smtClean="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rPr>
              <a:t>任务5.1 外部中断控制LED跑马灯</a:t>
            </a:r>
            <a:endParaRPr lang="zh-CN" altLang="en-US" sz="2800" b="1">
              <a:solidFill>
                <a:schemeClr val="bg2"/>
              </a:solidFill>
              <a:latin typeface="宋体" panose="02010600030101010101" pitchFamily="2" charset="-122"/>
              <a:ea typeface="宋体" panose="02010600030101010101" pitchFamily="2" charset="-122"/>
            </a:endParaRPr>
          </a:p>
        </p:txBody>
      </p:sp>
      <p:sp>
        <p:nvSpPr>
          <p:cNvPr id="6" name="文本框 5"/>
          <p:cNvSpPr txBox="1"/>
          <p:nvPr/>
        </p:nvSpPr>
        <p:spPr>
          <a:xfrm>
            <a:off x="384175" y="1381125"/>
            <a:ext cx="10429875" cy="5262245"/>
          </a:xfrm>
          <a:prstGeom prst="rect">
            <a:avLst/>
          </a:prstGeom>
        </p:spPr>
        <p:txBody>
          <a:bodyPr wrap="square">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任务目标</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1、知识目标</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掌握单片机中断系统的结构和原理</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掌握中断处理程序的编程方法</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掌握外部中断的设置方法</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掌握外部中断的编程方法</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2、技能目标</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能根据实际问题选择合适的中断方法</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能使用外部中断编程解决实际问题</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3、素养目标</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培养学生的理论与实践的结合能力</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培养学生的创新精神</a:t>
            </a:r>
            <a:endParaRPr sz="2800" b="1">
              <a:solidFill>
                <a:schemeClr val="bg2"/>
              </a:solidFill>
              <a:latin typeface="宋体" panose="02010600030101010101" pitchFamily="2" charset="-122"/>
              <a:ea typeface="宋体" panose="02010600030101010101" pitchFamily="2" charset="-122"/>
            </a:endParaRPr>
          </a:p>
        </p:txBody>
      </p:sp>
    </p:spTree>
    <p:custDataLst>
      <p:tags r:id="rId1"/>
    </p:custData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639762" y="507683"/>
            <a:ext cx="5080000" cy="521970"/>
          </a:xfrm>
          <a:prstGeom prst="rect">
            <a:avLst/>
          </a:prstGeom>
        </p:spPr>
        <p:txBody>
          <a:bodyPr>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5.1.1 中断的基础知识</a:t>
            </a:r>
            <a:endParaRPr sz="2800" b="1">
              <a:solidFill>
                <a:schemeClr val="bg2"/>
              </a:solidFill>
              <a:latin typeface="宋体" panose="02010600030101010101" pitchFamily="2" charset="-122"/>
              <a:ea typeface="宋体" panose="02010600030101010101" pitchFamily="2" charset="-122"/>
            </a:endParaRPr>
          </a:p>
        </p:txBody>
      </p:sp>
      <p:sp>
        <p:nvSpPr>
          <p:cNvPr id="6" name="文本框 5"/>
          <p:cNvSpPr txBox="1"/>
          <p:nvPr/>
        </p:nvSpPr>
        <p:spPr>
          <a:xfrm>
            <a:off x="384175" y="1381125"/>
            <a:ext cx="10429875" cy="3969385"/>
          </a:xfrm>
          <a:prstGeom prst="rect">
            <a:avLst/>
          </a:prstGeom>
        </p:spPr>
        <p:txBody>
          <a:bodyPr wrap="square">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当 CPU 正在执行某项任务时，外部发生了紧急事件请求，要求 CPU 暂停当前工作，转而处理紧急事件，然后回到原来的工作。这个过程称为中断。</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计算机技术的发展使人们发现，中断技术不仅解决了中央处理器和输入输出设备速度不匹配的数据传输问题，而且还具有以下优点</a:t>
            </a:r>
            <a:r>
              <a:rPr lang="en-US" sz="2800" b="1">
                <a:solidFill>
                  <a:schemeClr val="bg2"/>
                </a:solidFill>
                <a:latin typeface="宋体" panose="02010600030101010101" pitchFamily="2" charset="-122"/>
                <a:ea typeface="宋体" panose="02010600030101010101" pitchFamily="2" charset="-122"/>
              </a:rPr>
              <a:t>:</a:t>
            </a:r>
            <a:endParaRPr lang="en-US"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lang="en-US" sz="2800" b="1">
                <a:solidFill>
                  <a:schemeClr val="bg2"/>
                </a:solidFill>
                <a:latin typeface="宋体" panose="02010600030101010101" pitchFamily="2" charset="-122"/>
                <a:ea typeface="宋体" panose="02010600030101010101" pitchFamily="2" charset="-122"/>
              </a:rPr>
              <a:t>1、分时处理能力。</a:t>
            </a:r>
            <a:endParaRPr lang="en-US"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lang="en-US" sz="2800" b="1">
                <a:solidFill>
                  <a:schemeClr val="bg2"/>
                </a:solidFill>
                <a:latin typeface="宋体" panose="02010600030101010101" pitchFamily="2" charset="-122"/>
                <a:ea typeface="宋体" panose="02010600030101010101" pitchFamily="2" charset="-122"/>
              </a:rPr>
              <a:t>2、强大的实时响应能力。</a:t>
            </a:r>
            <a:endParaRPr lang="en-US"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lang="en-US" sz="2800" b="1">
                <a:solidFill>
                  <a:schemeClr val="bg2"/>
                </a:solidFill>
                <a:latin typeface="宋体" panose="02010600030101010101" pitchFamily="2" charset="-122"/>
                <a:ea typeface="宋体" panose="02010600030101010101" pitchFamily="2" charset="-122"/>
              </a:rPr>
              <a:t>3、高度的可靠性。</a:t>
            </a:r>
            <a:endParaRPr lang="en-US" sz="2800" b="1">
              <a:solidFill>
                <a:schemeClr val="bg2"/>
              </a:solidFill>
              <a:latin typeface="宋体" panose="02010600030101010101" pitchFamily="2" charset="-122"/>
              <a:ea typeface="宋体" panose="02010600030101010101" pitchFamily="2" charset="-122"/>
            </a:endParaRPr>
          </a:p>
        </p:txBody>
      </p:sp>
    </p:spTree>
    <p:custDataLst>
      <p:tags r:id="rId1"/>
    </p:custData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639762" y="507683"/>
            <a:ext cx="5080000" cy="521970"/>
          </a:xfrm>
          <a:prstGeom prst="rect">
            <a:avLst/>
          </a:prstGeom>
        </p:spPr>
        <p:txBody>
          <a:bodyPr>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5.1.2中断系统结构</a:t>
            </a:r>
            <a:endParaRPr sz="2800" b="1">
              <a:solidFill>
                <a:schemeClr val="bg2"/>
              </a:solidFill>
              <a:latin typeface="宋体" panose="02010600030101010101" pitchFamily="2" charset="-122"/>
              <a:ea typeface="宋体" panose="02010600030101010101" pitchFamily="2" charset="-122"/>
            </a:endParaRPr>
          </a:p>
        </p:txBody>
      </p:sp>
      <p:pic>
        <p:nvPicPr>
          <p:cNvPr id="16" name="图片 16" descr="中断结构"/>
          <p:cNvPicPr>
            <a:picLocks noChangeAspect="1"/>
          </p:cNvPicPr>
          <p:nvPr/>
        </p:nvPicPr>
        <p:blipFill>
          <a:blip r:embed="rId1"/>
          <a:stretch>
            <a:fillRect/>
          </a:stretch>
        </p:blipFill>
        <p:spPr>
          <a:xfrm>
            <a:off x="3096895" y="1543685"/>
            <a:ext cx="6464300" cy="3929380"/>
          </a:xfrm>
          <a:prstGeom prst="rect">
            <a:avLst/>
          </a:prstGeom>
        </p:spPr>
      </p:pic>
    </p:spTree>
    <p:custDataLst>
      <p:tags r:id="rId2"/>
    </p:custData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639762" y="507683"/>
            <a:ext cx="5080000" cy="521970"/>
          </a:xfrm>
          <a:prstGeom prst="rect">
            <a:avLst/>
          </a:prstGeom>
        </p:spPr>
        <p:txBody>
          <a:bodyPr>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5.1.3中断源</a:t>
            </a:r>
            <a:endParaRPr sz="2800" b="1">
              <a:solidFill>
                <a:schemeClr val="bg2"/>
              </a:solidFill>
              <a:latin typeface="宋体" panose="02010600030101010101" pitchFamily="2" charset="-122"/>
              <a:ea typeface="宋体" panose="02010600030101010101" pitchFamily="2" charset="-122"/>
            </a:endParaRPr>
          </a:p>
        </p:txBody>
      </p:sp>
      <p:pic>
        <p:nvPicPr>
          <p:cNvPr id="3" name="图片 2"/>
          <p:cNvPicPr>
            <a:picLocks noChangeAspect="1"/>
          </p:cNvPicPr>
          <p:nvPr/>
        </p:nvPicPr>
        <p:blipFill>
          <a:blip r:embed="rId1"/>
          <a:stretch>
            <a:fillRect/>
          </a:stretch>
        </p:blipFill>
        <p:spPr>
          <a:xfrm>
            <a:off x="2079625" y="1954530"/>
            <a:ext cx="8653145" cy="3390900"/>
          </a:xfrm>
          <a:prstGeom prst="rect">
            <a:avLst/>
          </a:prstGeom>
        </p:spPr>
      </p:pic>
    </p:spTree>
    <p:custDataLst>
      <p:tags r:id="rId2"/>
    </p:custData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639762" y="507683"/>
            <a:ext cx="5080000" cy="521970"/>
          </a:xfrm>
          <a:prstGeom prst="rect">
            <a:avLst/>
          </a:prstGeom>
        </p:spPr>
        <p:txBody>
          <a:bodyPr>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5.1.4 中断相关寄存器</a:t>
            </a:r>
            <a:endParaRPr sz="2800" b="1">
              <a:solidFill>
                <a:schemeClr val="bg2"/>
              </a:solidFill>
              <a:latin typeface="宋体" panose="02010600030101010101" pitchFamily="2" charset="-122"/>
              <a:ea typeface="宋体" panose="02010600030101010101" pitchFamily="2" charset="-122"/>
            </a:endParaRPr>
          </a:p>
        </p:txBody>
      </p:sp>
      <p:pic>
        <p:nvPicPr>
          <p:cNvPr id="2" name="图片 1"/>
          <p:cNvPicPr>
            <a:picLocks noChangeAspect="1"/>
          </p:cNvPicPr>
          <p:nvPr/>
        </p:nvPicPr>
        <p:blipFill>
          <a:blip r:embed="rId1"/>
          <a:stretch>
            <a:fillRect/>
          </a:stretch>
        </p:blipFill>
        <p:spPr>
          <a:xfrm>
            <a:off x="1180465" y="2286000"/>
            <a:ext cx="9831705" cy="2569210"/>
          </a:xfrm>
          <a:prstGeom prst="rect">
            <a:avLst/>
          </a:prstGeom>
        </p:spPr>
      </p:pic>
    </p:spTree>
    <p:custDataLst>
      <p:tags r:id="rId2"/>
    </p:custData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639762" y="507683"/>
            <a:ext cx="5080000" cy="521970"/>
          </a:xfrm>
          <a:prstGeom prst="rect">
            <a:avLst/>
          </a:prstGeom>
        </p:spPr>
        <p:txBody>
          <a:bodyPr>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5.1.</a:t>
            </a:r>
            <a:r>
              <a:rPr lang="en-US" sz="2800" b="1">
                <a:solidFill>
                  <a:schemeClr val="bg2"/>
                </a:solidFill>
                <a:latin typeface="宋体" panose="02010600030101010101" pitchFamily="2" charset="-122"/>
                <a:ea typeface="宋体" panose="02010600030101010101" pitchFamily="2" charset="-122"/>
              </a:rPr>
              <a:t>5</a:t>
            </a:r>
            <a:r>
              <a:rPr sz="2800" b="1">
                <a:solidFill>
                  <a:schemeClr val="bg2"/>
                </a:solidFill>
                <a:latin typeface="宋体" panose="02010600030101010101" pitchFamily="2" charset="-122"/>
                <a:ea typeface="宋体" panose="02010600030101010101" pitchFamily="2" charset="-122"/>
              </a:rPr>
              <a:t> 中断处理步骤</a:t>
            </a:r>
            <a:endParaRPr sz="2800" b="1">
              <a:solidFill>
                <a:schemeClr val="bg2"/>
              </a:solidFill>
              <a:latin typeface="宋体" panose="02010600030101010101" pitchFamily="2" charset="-122"/>
              <a:ea typeface="宋体" panose="02010600030101010101" pitchFamily="2" charset="-122"/>
            </a:endParaRPr>
          </a:p>
        </p:txBody>
      </p:sp>
      <p:pic>
        <p:nvPicPr>
          <p:cNvPr id="3" name="图片 3" descr="中断流程图"/>
          <p:cNvPicPr>
            <a:picLocks noChangeAspect="1"/>
          </p:cNvPicPr>
          <p:nvPr/>
        </p:nvPicPr>
        <p:blipFill>
          <a:blip r:embed="rId1"/>
          <a:stretch>
            <a:fillRect/>
          </a:stretch>
        </p:blipFill>
        <p:spPr>
          <a:xfrm>
            <a:off x="5642610" y="283845"/>
            <a:ext cx="2920365" cy="6022975"/>
          </a:xfrm>
          <a:prstGeom prst="rect">
            <a:avLst/>
          </a:prstGeom>
        </p:spPr>
      </p:pic>
    </p:spTree>
    <p:custDataLst>
      <p:tags r:id="rId2"/>
    </p:custDataLst>
  </p:cSld>
  <p:clrMapOvr>
    <a:masterClrMapping/>
  </p:clrMapOvr>
  <p:timing>
    <p:tnLst>
      <p:par>
        <p:cTn id="1" dur="indefinite" restart="never" nodeType="tmRoot"/>
      </p:par>
    </p:tnLst>
  </p:timing>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113.xml><?xml version="1.0" encoding="utf-8"?>
<p:tagLst xmlns:p="http://schemas.openxmlformats.org/presentationml/2006/main">
  <p:tag name="KSO_WM_BEAUTIFY_FLAG" val=""/>
</p:tagLst>
</file>

<file path=ppt/tags/tag114.xml><?xml version="1.0" encoding="utf-8"?>
<p:tagLst xmlns:p="http://schemas.openxmlformats.org/presentationml/2006/main">
  <p:tag name="KSO_WM_BEAUTIFY_FLAG" val=""/>
</p:tagLst>
</file>

<file path=ppt/tags/tag11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16.xml><?xml version="1.0" encoding="utf-8"?>
<p:tagLst xmlns:p="http://schemas.openxmlformats.org/presentationml/2006/main">
  <p:tag name="KSO_WM_BEAUTIFY_FLAG" val=""/>
  <p:tag name="KSO_WM_DIAGRAM_VIRTUALLY_FRAME" val="{&quot;height&quot;:426.8,&quot;left&quot;:422.35,&quot;top&quot;:37.1,&quot;width&quot;:535.5}"/>
</p:tagLst>
</file>

<file path=ppt/tags/tag117.xml><?xml version="1.0" encoding="utf-8"?>
<p:tagLst xmlns:p="http://schemas.openxmlformats.org/presentationml/2006/main">
  <p:tag name="KSO_WM_BEAUTIFY_FLAG" val=""/>
  <p:tag name="KSO_WM_DIAGRAM_VIRTUALLY_FRAME" val="{&quot;height&quot;:426.8,&quot;left&quot;:422.35,&quot;top&quot;:37.1,&quot;width&quot;:535.5}"/>
</p:tagLst>
</file>

<file path=ppt/tags/tag118.xml><?xml version="1.0" encoding="utf-8"?>
<p:tagLst xmlns:p="http://schemas.openxmlformats.org/presentationml/2006/main">
  <p:tag name="KSO_WM_BEAUTIFY_FLAG" val=""/>
  <p:tag name="KSO_WM_DIAGRAM_VIRTUALLY_FRAME" val="{&quot;height&quot;:426.8,&quot;left&quot;:422.35,&quot;top&quot;:37.1,&quot;width&quot;:535.5}"/>
</p:tagLst>
</file>

<file path=ppt/tags/tag119.xml><?xml version="1.0" encoding="utf-8"?>
<p:tagLst xmlns:p="http://schemas.openxmlformats.org/presentationml/2006/main">
  <p:tag name="KSO_WM_BEAUTIFY_FLAG" val=""/>
  <p:tag name="KSO_WM_DIAGRAM_VIRTUALLY_FRAME" val="{&quot;height&quot;:426.8,&quot;left&quot;:422.35,&quot;top&quot;:37.1,&quot;width&quot;:535.5}"/>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0.xml><?xml version="1.0" encoding="utf-8"?>
<p:tagLst xmlns:p="http://schemas.openxmlformats.org/presentationml/2006/main">
  <p:tag name="KSO_WM_BEAUTIFY_FLAG" val=""/>
  <p:tag name="KSO_WM_DIAGRAM_VIRTUALLY_FRAME" val="{&quot;height&quot;:426.8,&quot;left&quot;:422.35,&quot;top&quot;:37.1,&quot;width&quot;:535.5}"/>
</p:tagLst>
</file>

<file path=ppt/tags/tag121.xml><?xml version="1.0" encoding="utf-8"?>
<p:tagLst xmlns:p="http://schemas.openxmlformats.org/presentationml/2006/main">
  <p:tag name="KSO_WM_BEAUTIFY_FLAG" val=""/>
  <p:tag name="KSO_WM_DIAGRAM_VIRTUALLY_FRAME" val="{&quot;height&quot;:426.8,&quot;left&quot;:422.35,&quot;top&quot;:37.1,&quot;width&quot;:535.5}"/>
</p:tagLst>
</file>

<file path=ppt/tags/tag122.xml><?xml version="1.0" encoding="utf-8"?>
<p:tagLst xmlns:p="http://schemas.openxmlformats.org/presentationml/2006/main">
  <p:tag name="KSO_WM_BEAUTIFY_FLAG" val=""/>
  <p:tag name="KSO_WM_DIAGRAM_VIRTUALLY_FRAME" val="{&quot;height&quot;:426.8,&quot;left&quot;:422.35,&quot;top&quot;:37.1,&quot;width&quot;:535.5}"/>
</p:tagLst>
</file>

<file path=ppt/tags/tag123.xml><?xml version="1.0" encoding="utf-8"?>
<p:tagLst xmlns:p="http://schemas.openxmlformats.org/presentationml/2006/main">
  <p:tag name="KSO_WM_BEAUTIFY_FLAG" val=""/>
  <p:tag name="KSO_WM_DIAGRAM_VIRTUALLY_FRAME" val="{&quot;height&quot;:426.8,&quot;left&quot;:422.35,&quot;top&quot;:37.1,&quot;width&quot;:535.5}"/>
</p:tagLst>
</file>

<file path=ppt/tags/tag124.xml><?xml version="1.0" encoding="utf-8"?>
<p:tagLst xmlns:p="http://schemas.openxmlformats.org/presentationml/2006/main">
  <p:tag name="PA" val="v5.2.10"/>
</p:tagLst>
</file>

<file path=ppt/tags/tag125.xml><?xml version="1.0" encoding="utf-8"?>
<p:tagLst xmlns:p="http://schemas.openxmlformats.org/presentationml/2006/main">
  <p:tag name="KSO_WM_BEAUTIFY_FLAG" val=""/>
  <p:tag name="KSO_WM_DIAGRAM_VIRTUALLY_FRAME" val="{&quot;height&quot;:426.8,&quot;left&quot;:422.35,&quot;top&quot;:37.1,&quot;width&quot;:535.5}"/>
</p:tagLst>
</file>

<file path=ppt/tags/tag126.xml><?xml version="1.0" encoding="utf-8"?>
<p:tagLst xmlns:p="http://schemas.openxmlformats.org/presentationml/2006/main">
  <p:tag name="KSO_WM_BEAUTIFY_FLAG" val=""/>
  <p:tag name="KSO_WM_DIAGRAM_VIRTUALLY_FRAME" val="{&quot;height&quot;:363.625,&quot;left&quot;:422.35,&quot;top&quot;:100.275,&quot;width&quot;:535.5}"/>
</p:tagLst>
</file>

<file path=ppt/tags/tag127.xml><?xml version="1.0" encoding="utf-8"?>
<p:tagLst xmlns:p="http://schemas.openxmlformats.org/presentationml/2006/main">
  <p:tag name="KSO_WM_BEAUTIFY_FLAG" val=""/>
  <p:tag name="KSO_WM_DIAGRAM_VIRTUALLY_FRAME" val="{&quot;height&quot;:363.625,&quot;left&quot;:422.35,&quot;top&quot;:100.275,&quot;width&quot;:535.5}"/>
</p:tagLst>
</file>

<file path=ppt/tags/tag128.xml><?xml version="1.0" encoding="utf-8"?>
<p:tagLst xmlns:p="http://schemas.openxmlformats.org/presentationml/2006/main">
  <p:tag name="KSO_WM_BEAUTIFY_FLAG" val=""/>
  <p:tag name="KSO_WM_DIAGRAM_VIRTUALLY_FRAME" val="{&quot;height&quot;:426.8,&quot;left&quot;:422.35,&quot;top&quot;:37.1,&quot;width&quot;:535.5}"/>
</p:tagLst>
</file>

<file path=ppt/tags/tag129.xml><?xml version="1.0" encoding="utf-8"?>
<p:tagLst xmlns:p="http://schemas.openxmlformats.org/presentationml/2006/main">
  <p:tag name="KSO_WM_BEAUTIFY_FLAG" val=""/>
  <p:tag name="KSO_WM_DIAGRAM_VIRTUALLY_FRAME" val="{&quot;height&quot;:426.8,&quot;left&quot;:422.35,&quot;top&quot;:37.1,&quot;width&quot;:535.5}"/>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30.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3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3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3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34.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3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36.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3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3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39.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0.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4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4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4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44.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4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46.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4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4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49.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0.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5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52.xml><?xml version="1.0" encoding="utf-8"?>
<p:tagLst xmlns:p="http://schemas.openxmlformats.org/presentationml/2006/main">
  <p:tag name="KSO_WM_BEAUTIFY_FLAG" val=""/>
</p:tagLst>
</file>

<file path=ppt/tags/tag15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54.xml><?xml version="1.0" encoding="utf-8"?>
<p:tagLst xmlns:p="http://schemas.openxmlformats.org/presentationml/2006/main">
  <p:tag name="COMMONDATA" val="eyJoZGlkIjoiY2M5MmFmMmQxYTUxNWM2NWFiYmJhOTZmYzdlMzczM2YifQ=="/>
  <p:tag name="KSO_WPP_MARK_KEY" val="20ab1bde-e509-4ef2-9c47-1b3afddd1a73"/>
  <p:tag name="commondata" val="eyJoZGlkIjoiMDljZjBlYzNhY2UxYjI4NDc4OWUwOTc4YjI3YjcxOTIifQ=="/>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xml><?xml version="1.0" encoding="utf-8"?>
<p:tagLst xmlns:p="http://schemas.openxmlformats.org/presentationml/2006/main">
  <p:tag name="KSO_WM_BEAUTIFY_FLAG" val=""/>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xml><?xml version="1.0" encoding="utf-8"?>
<p:tagLst xmlns:p="http://schemas.openxmlformats.org/presentationml/2006/main">
  <p:tag name="KSO_WM_BEAUTIFY_FLAG" val=""/>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xml><?xml version="1.0" encoding="utf-8"?>
<p:tagLst xmlns:p="http://schemas.openxmlformats.org/presentationml/2006/main">
  <p:tag name="KSO_WM_BEAUTIFY_FLAG" val=""/>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6.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57.xml><?xml version="1.0" encoding="utf-8"?>
<p:tagLst xmlns:p="http://schemas.openxmlformats.org/presentationml/2006/main">
  <p:tag name="KSO_WM_BEAUTIFY_FLAG" val=""/>
</p:tagLst>
</file>

<file path=ppt/tags/tag58.xml><?xml version="1.0" encoding="utf-8"?>
<p:tagLst xmlns:p="http://schemas.openxmlformats.org/presentationml/2006/main">
  <p:tag name="KSO_WM_BEAUTIFY_FLAG" val=""/>
</p:tagLst>
</file>

<file path=ppt/tags/tag59.xml><?xml version="1.0" encoding="utf-8"?>
<p:tagLst xmlns:p="http://schemas.openxmlformats.org/presentationml/2006/main">
  <p:tag name="KSO_WM_BEAUTIFY_FLAG" val=""/>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0.xml><?xml version="1.0" encoding="utf-8"?>
<p:tagLst xmlns:p="http://schemas.openxmlformats.org/presentationml/2006/main">
  <p:tag name="KSO_WM_BEAUTIFY_FLAG" val=""/>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heme/theme1.xml><?xml version="1.0" encoding="utf-8"?>
<a:theme xmlns:a="http://schemas.openxmlformats.org/drawingml/2006/main" name="WPS">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WPS">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1446</Words>
  <Application>WPS 演示</Application>
  <PresentationFormat>宽屏</PresentationFormat>
  <Paragraphs>115</Paragraphs>
  <Slides>24</Slides>
  <Notes>4</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24</vt:i4>
      </vt:variant>
    </vt:vector>
  </HeadingPairs>
  <TitlesOfParts>
    <vt:vector size="39" baseType="lpstr">
      <vt:lpstr>Arial</vt:lpstr>
      <vt:lpstr>宋体</vt:lpstr>
      <vt:lpstr>Wingdings</vt:lpstr>
      <vt:lpstr>Wingdings</vt:lpstr>
      <vt:lpstr>华文隶书</vt:lpstr>
      <vt:lpstr>Adobe 黑体 Std R</vt:lpstr>
      <vt:lpstr>黑体</vt:lpstr>
      <vt:lpstr>Calibri</vt:lpstr>
      <vt:lpstr>汉仪菱心体简</vt:lpstr>
      <vt:lpstr>Arial Black</vt:lpstr>
      <vt:lpstr>微软雅黑</vt:lpstr>
      <vt:lpstr>Impact</vt:lpstr>
      <vt:lpstr>Arial Unicode MS</vt:lpstr>
      <vt:lpstr>WPS</vt:lpstr>
      <vt:lpstr>1_WPS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ifeng</cp:lastModifiedBy>
  <cp:revision>434</cp:revision>
  <dcterms:created xsi:type="dcterms:W3CDTF">2019-06-19T02:08:00Z</dcterms:created>
  <dcterms:modified xsi:type="dcterms:W3CDTF">2024-11-05T09:08:07Z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2052-12.1.0.18608</vt:lpwstr>
  </property>
  <property fmtid="{D5CDD505-2E9C-101B-9397-08002B2CF9AE}" pid="3" name="ICV">
    <vt:lpwstr>F197A99BC2584D88A31737A2FECA1BCF_13</vt:lpwstr>
  </property>
</Properties>
</file>